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71" r:id="rId10"/>
    <p:sldId id="264" r:id="rId11"/>
    <p:sldId id="265" r:id="rId12"/>
    <p:sldId id="266" r:id="rId13"/>
    <p:sldId id="267" r:id="rId14"/>
    <p:sldId id="268" r:id="rId15"/>
    <p:sldId id="269" r:id="rId16"/>
    <p:sldId id="270" r:id="rId17"/>
  </p:sldIdLst>
  <p:sldSz cx="18288000" cy="10287000"/>
  <p:notesSz cx="6858000" cy="9144000"/>
  <p:embeddedFontLst>
    <p:embeddedFont>
      <p:font typeface="Poppins" pitchFamily="2" charset="77"/>
      <p:regular r:id="rId19"/>
      <p:bold r:id="rId20"/>
      <p:italic r:id="rId21"/>
      <p:boldItalic r:id="rId22"/>
    </p:embeddedFont>
    <p:embeddedFont>
      <p:font typeface="Poppins Bold" pitchFamily="2" charset="77"/>
      <p:regular r:id="rId23"/>
      <p:bold r:id="rId24"/>
    </p:embeddedFont>
    <p:embeddedFont>
      <p:font typeface="Poppins Italics" pitchFamily="2" charset="77"/>
      <p:regular r:id="rId25"/>
      <p:italic r:id="rId26"/>
    </p:embeddedFont>
    <p:embeddedFont>
      <p:font typeface="Poppins Light" pitchFamily="2" charset="77"/>
      <p:regular r:id="rId27"/>
      <p:italic r:id="rId28"/>
    </p:embeddedFont>
    <p:embeddedFont>
      <p:font typeface="Quicksand Bold" pitchFamily="2" charset="77"/>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94" autoAdjust="0"/>
  </p:normalViewPr>
  <p:slideViewPr>
    <p:cSldViewPr>
      <p:cViewPr varScale="1">
        <p:scale>
          <a:sx n="78" d="100"/>
          <a:sy n="78" d="100"/>
        </p:scale>
        <p:origin x="808"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A52EE-43BD-4394-057A-20B589307AE7}"/>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4626F8FA-619F-788D-7097-E675E58852F8}"/>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7C43A485-D90B-E92A-9881-BBBA1E917E3C}"/>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081A61B7-89E6-E44C-9EEA-FA6807FC851A}"/>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B79527D1-CC0F-15C8-9435-B50DE21AEAD9}"/>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2F0BA2A8-AA21-13A7-603E-4047ABAAD4DB}"/>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8B38824E-64CD-47F8-8483-F141E26C4964}"/>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00678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22"/>
          </a:xfrm>
          <a:custGeom>
            <a:avLst/>
            <a:gdLst/>
            <a:ahLst/>
            <a:cxnLst/>
            <a:rect l="l" t="t" r="r" b="b"/>
            <a:pathLst>
              <a:path w="18288000" h="10287022">
                <a:moveTo>
                  <a:pt x="0" y="0"/>
                </a:moveTo>
                <a:lnTo>
                  <a:pt x="18288000" y="0"/>
                </a:lnTo>
                <a:lnTo>
                  <a:pt x="18288000" y="10287022"/>
                </a:lnTo>
                <a:lnTo>
                  <a:pt x="0" y="10287022"/>
                </a:lnTo>
                <a:lnTo>
                  <a:pt x="0" y="0"/>
                </a:lnTo>
                <a:close/>
              </a:path>
            </a:pathLst>
          </a:custGeom>
          <a:blipFill>
            <a:blip r:embed="rId2"/>
            <a:stretch>
              <a:fillRect/>
            </a:stretch>
          </a:blipFill>
        </p:spPr>
        <p:txBody>
          <a:bodyPr/>
          <a:lstStyle/>
          <a:p>
            <a:endParaRPr lang="en-PT"/>
          </a:p>
        </p:txBody>
      </p:sp>
      <p:sp>
        <p:nvSpPr>
          <p:cNvPr id="3" name="TextBox 3"/>
          <p:cNvSpPr txBox="1"/>
          <p:nvPr/>
        </p:nvSpPr>
        <p:spPr>
          <a:xfrm>
            <a:off x="690475" y="5739325"/>
            <a:ext cx="10592402" cy="1251980"/>
          </a:xfrm>
          <a:prstGeom prst="rect">
            <a:avLst/>
          </a:prstGeom>
        </p:spPr>
        <p:txBody>
          <a:bodyPr lIns="0" tIns="0" rIns="0" bIns="0" rtlCol="0" anchor="t">
            <a:spAutoFit/>
          </a:bodyPr>
          <a:lstStyle/>
          <a:p>
            <a:pPr algn="l">
              <a:lnSpc>
                <a:spcPts val="9072"/>
              </a:lnSpc>
            </a:pPr>
            <a:r>
              <a:rPr lang="en-US" sz="8400">
                <a:solidFill>
                  <a:srgbClr val="FFFFFF"/>
                </a:solidFill>
                <a:latin typeface="Poppins"/>
                <a:ea typeface="Poppins"/>
                <a:cs typeface="Poppins"/>
                <a:sym typeface="Poppins"/>
              </a:rPr>
              <a:t>EMBEDDINGS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33764"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Embeddings</a:t>
            </a:r>
          </a:p>
          <a:p>
            <a:pPr algn="l">
              <a:lnSpc>
                <a:spcPts val="5472"/>
              </a:lnSpc>
            </a:pPr>
            <a:endParaRPr lang="en-US" sz="5700">
              <a:solidFill>
                <a:srgbClr val="434343"/>
              </a:solidFill>
              <a:latin typeface="Poppins"/>
              <a:ea typeface="Poppins"/>
              <a:cs typeface="Poppins"/>
              <a:sym typeface="Poppins"/>
            </a:endParaRPr>
          </a:p>
        </p:txBody>
      </p:sp>
      <p:sp>
        <p:nvSpPr>
          <p:cNvPr id="4" name="TextBox 4"/>
          <p:cNvSpPr txBox="1"/>
          <p:nvPr/>
        </p:nvSpPr>
        <p:spPr>
          <a:xfrm>
            <a:off x="733764" y="3167234"/>
            <a:ext cx="9941162" cy="6330695"/>
          </a:xfrm>
          <a:prstGeom prst="rect">
            <a:avLst/>
          </a:prstGeom>
        </p:spPr>
        <p:txBody>
          <a:bodyPr lIns="0" tIns="0" rIns="0" bIns="0" rtlCol="0" anchor="t">
            <a:spAutoFit/>
          </a:bodyPr>
          <a:lstStyle/>
          <a:p>
            <a:pPr algn="l">
              <a:lnSpc>
                <a:spcPts val="2622"/>
              </a:lnSpc>
            </a:pPr>
            <a:r>
              <a:rPr lang="en-US" sz="1900">
                <a:solidFill>
                  <a:srgbClr val="000000"/>
                </a:solidFill>
                <a:latin typeface="Poppins Bold"/>
                <a:ea typeface="Poppins Bold"/>
                <a:cs typeface="Poppins Bold"/>
                <a:sym typeface="Poppins Bold"/>
              </a:rPr>
              <a:t>The classroom dashboard integrates data from Students and Teachers to display attendance and grades. Teachers use the platform to assign Exercises and Lessons to Students. Labs provide practical exercises that complement the theoretical Lessons. Slides are used by Teachers during Lessons to illustrate key points. Assignments are tracked and graded by Teachers, with results available to Students. Quizzes are periodically given to assess Students' understanding of the material. The curriculum outlines the sequence of Lessons and Labs for the term. Attendance is monitored daily and logged by Teachers. Grades are calculated based on performance in Assignments, Quizzes, and Labs. Students can view their progress in real-time on their dashboard. Teachers use data from Lessons and Quizzes to tailor future Exercises and Assignments.</a:t>
            </a:r>
          </a:p>
          <a:p>
            <a:pPr algn="l">
              <a:lnSpc>
                <a:spcPts val="2622"/>
              </a:lnSpc>
            </a:pPr>
            <a:r>
              <a:rPr lang="en-US" sz="1900">
                <a:solidFill>
                  <a:srgbClr val="000000"/>
                </a:solidFill>
                <a:latin typeface="Poppins Bold"/>
                <a:ea typeface="Poppins Bold"/>
                <a:cs typeface="Poppins Bold"/>
                <a:sym typeface="Poppins Bold"/>
              </a:rPr>
              <a:t>"Where can I find the slides for today's lesson?" "How do I submit my assignment?" "What exercises should I complete for the lab session?" "Can I review my grades for the last quiz?" "How is attendance being tracked in our classroom?" "Is there a way to see the curriculum for this semester?" "Can the teacher upload the slides from yesterday's lesson?" "How do I know which labs I need to complete?" "What is the due date for the current assignment?" "How are grades calculated from quizzes and assignments?" "Can the teacher see which students have completed the exercises?"</a:t>
            </a:r>
          </a:p>
          <a:p>
            <a:pPr algn="l">
              <a:lnSpc>
                <a:spcPts val="1242"/>
              </a:lnSpc>
            </a:pPr>
            <a:endParaRPr lang="en-US" sz="1900">
              <a:solidFill>
                <a:srgbClr val="000000"/>
              </a:solidFill>
              <a:latin typeface="Poppins Bold"/>
              <a:ea typeface="Poppins Bold"/>
              <a:cs typeface="Poppins Bold"/>
              <a:sym typeface="Poppins Bold"/>
            </a:endParaRPr>
          </a:p>
        </p:txBody>
      </p:sp>
      <p:sp>
        <p:nvSpPr>
          <p:cNvPr id="5" name="TextBox 5"/>
          <p:cNvSpPr txBox="1"/>
          <p:nvPr/>
        </p:nvSpPr>
        <p:spPr>
          <a:xfrm>
            <a:off x="733764" y="2247444"/>
            <a:ext cx="8410236" cy="504825"/>
          </a:xfrm>
          <a:prstGeom prst="rect">
            <a:avLst/>
          </a:prstGeom>
        </p:spPr>
        <p:txBody>
          <a:bodyPr lIns="0" tIns="0" rIns="0" bIns="0" rtlCol="0" anchor="t">
            <a:spAutoFit/>
          </a:bodyPr>
          <a:lstStyle/>
          <a:p>
            <a:pPr algn="l">
              <a:lnSpc>
                <a:spcPts val="3705"/>
              </a:lnSpc>
            </a:pPr>
            <a:r>
              <a:rPr lang="en-US" sz="3087">
                <a:solidFill>
                  <a:srgbClr val="808080"/>
                </a:solidFill>
                <a:latin typeface="Poppins Bold"/>
                <a:ea typeface="Poppins Bold"/>
                <a:cs typeface="Poppins Bold"/>
                <a:sym typeface="Poppins Bold"/>
              </a:rPr>
              <a:t>from words to numbers</a:t>
            </a:r>
          </a:p>
        </p:txBody>
      </p:sp>
      <p:sp>
        <p:nvSpPr>
          <p:cNvPr id="6" name="TextBox 6"/>
          <p:cNvSpPr txBox="1"/>
          <p:nvPr/>
        </p:nvSpPr>
        <p:spPr>
          <a:xfrm>
            <a:off x="13179477" y="3556456"/>
            <a:ext cx="1947392" cy="547589"/>
          </a:xfrm>
          <a:prstGeom prst="rect">
            <a:avLst/>
          </a:prstGeom>
        </p:spPr>
        <p:txBody>
          <a:bodyPr lIns="0" tIns="0" rIns="0" bIns="0" rtlCol="0" anchor="t">
            <a:spAutoFit/>
          </a:bodyPr>
          <a:lstStyle/>
          <a:p>
            <a:pPr algn="ctr">
              <a:lnSpc>
                <a:spcPts val="2175"/>
              </a:lnSpc>
            </a:pPr>
            <a:r>
              <a:rPr lang="en-US" sz="1510">
                <a:solidFill>
                  <a:srgbClr val="808080"/>
                </a:solidFill>
                <a:latin typeface="Poppins"/>
                <a:ea typeface="Poppins"/>
                <a:cs typeface="Poppins"/>
                <a:sym typeface="Poppins"/>
              </a:rPr>
              <a:t>Student</a:t>
            </a:r>
          </a:p>
        </p:txBody>
      </p:sp>
      <p:sp>
        <p:nvSpPr>
          <p:cNvPr id="7" name="TextBox 7"/>
          <p:cNvSpPr txBox="1"/>
          <p:nvPr/>
        </p:nvSpPr>
        <p:spPr>
          <a:xfrm>
            <a:off x="11169922" y="4869165"/>
            <a:ext cx="2004952" cy="576574"/>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Teachers</a:t>
            </a:r>
          </a:p>
        </p:txBody>
      </p:sp>
      <p:sp>
        <p:nvSpPr>
          <p:cNvPr id="8" name="TextBox 8"/>
          <p:cNvSpPr txBox="1"/>
          <p:nvPr/>
        </p:nvSpPr>
        <p:spPr>
          <a:xfrm>
            <a:off x="12167544" y="7344320"/>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Exercises</a:t>
            </a:r>
          </a:p>
        </p:txBody>
      </p:sp>
      <p:sp>
        <p:nvSpPr>
          <p:cNvPr id="9" name="TextBox 9"/>
          <p:cNvSpPr txBox="1"/>
          <p:nvPr/>
        </p:nvSpPr>
        <p:spPr>
          <a:xfrm>
            <a:off x="15147045" y="7669202"/>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Slides</a:t>
            </a:r>
          </a:p>
        </p:txBody>
      </p:sp>
      <p:sp>
        <p:nvSpPr>
          <p:cNvPr id="10" name="TextBox 10"/>
          <p:cNvSpPr txBox="1"/>
          <p:nvPr/>
        </p:nvSpPr>
        <p:spPr>
          <a:xfrm>
            <a:off x="15476096" y="3088784"/>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Assignments</a:t>
            </a:r>
          </a:p>
        </p:txBody>
      </p:sp>
      <p:sp>
        <p:nvSpPr>
          <p:cNvPr id="11" name="TextBox 11"/>
          <p:cNvSpPr txBox="1"/>
          <p:nvPr/>
        </p:nvSpPr>
        <p:spPr>
          <a:xfrm>
            <a:off x="11034466" y="4007899"/>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Curriculum</a:t>
            </a:r>
          </a:p>
          <a:p>
            <a:pPr algn="ctr">
              <a:lnSpc>
                <a:spcPts val="1812"/>
              </a:lnSpc>
            </a:pPr>
            <a:endParaRPr lang="en-US" sz="1510">
              <a:solidFill>
                <a:srgbClr val="808080"/>
              </a:solidFill>
              <a:latin typeface="Poppins"/>
              <a:ea typeface="Poppins"/>
              <a:cs typeface="Poppins"/>
              <a:sym typeface="Poppins"/>
            </a:endParaRPr>
          </a:p>
        </p:txBody>
      </p:sp>
      <p:sp>
        <p:nvSpPr>
          <p:cNvPr id="12" name="TextBox 12"/>
          <p:cNvSpPr txBox="1"/>
          <p:nvPr/>
        </p:nvSpPr>
        <p:spPr>
          <a:xfrm>
            <a:off x="13170020" y="6663369"/>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Labs</a:t>
            </a:r>
          </a:p>
        </p:txBody>
      </p:sp>
      <p:sp>
        <p:nvSpPr>
          <p:cNvPr id="13" name="TextBox 13"/>
          <p:cNvSpPr txBox="1"/>
          <p:nvPr/>
        </p:nvSpPr>
        <p:spPr>
          <a:xfrm>
            <a:off x="14375741" y="8378962"/>
            <a:ext cx="1262071"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Attendance</a:t>
            </a:r>
          </a:p>
        </p:txBody>
      </p:sp>
      <p:sp>
        <p:nvSpPr>
          <p:cNvPr id="14" name="TextBox 14"/>
          <p:cNvSpPr txBox="1"/>
          <p:nvPr/>
        </p:nvSpPr>
        <p:spPr>
          <a:xfrm>
            <a:off x="13823375" y="4457417"/>
            <a:ext cx="2004952" cy="576574"/>
          </a:xfrm>
          <a:prstGeom prst="rect">
            <a:avLst/>
          </a:prstGeom>
        </p:spPr>
        <p:txBody>
          <a:bodyPr lIns="0" tIns="0" rIns="0" bIns="0" rtlCol="0" anchor="t">
            <a:spAutoFit/>
          </a:bodyPr>
          <a:lstStyle/>
          <a:p>
            <a:pPr algn="ctr">
              <a:lnSpc>
                <a:spcPts val="1812"/>
              </a:lnSpc>
            </a:pPr>
            <a:r>
              <a:rPr lang="en-US" sz="1510" dirty="0">
                <a:solidFill>
                  <a:srgbClr val="808080"/>
                </a:solidFill>
                <a:latin typeface="Poppins"/>
                <a:ea typeface="Poppins"/>
                <a:cs typeface="Poppins"/>
                <a:sym typeface="Poppins"/>
              </a:rPr>
              <a:t>Lessons</a:t>
            </a:r>
          </a:p>
        </p:txBody>
      </p:sp>
      <p:sp>
        <p:nvSpPr>
          <p:cNvPr id="15" name="TextBox 15"/>
          <p:cNvSpPr txBox="1"/>
          <p:nvPr/>
        </p:nvSpPr>
        <p:spPr>
          <a:xfrm>
            <a:off x="16283048" y="8362848"/>
            <a:ext cx="2004952" cy="576574"/>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Quizzes</a:t>
            </a:r>
          </a:p>
        </p:txBody>
      </p:sp>
      <p:sp>
        <p:nvSpPr>
          <p:cNvPr id="16" name="TextBox 16"/>
          <p:cNvSpPr txBox="1"/>
          <p:nvPr/>
        </p:nvSpPr>
        <p:spPr>
          <a:xfrm>
            <a:off x="14725869" y="3805708"/>
            <a:ext cx="2004952" cy="576574"/>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Grades</a:t>
            </a:r>
          </a:p>
        </p:txBody>
      </p:sp>
      <p:sp>
        <p:nvSpPr>
          <p:cNvPr id="17" name="AutoShape 17"/>
          <p:cNvSpPr/>
          <p:nvPr/>
        </p:nvSpPr>
        <p:spPr>
          <a:xfrm flipV="1">
            <a:off x="15311060" y="7955461"/>
            <a:ext cx="471396" cy="353753"/>
          </a:xfrm>
          <a:prstGeom prst="line">
            <a:avLst/>
          </a:prstGeom>
          <a:ln w="19050" cap="rnd">
            <a:solidFill>
              <a:srgbClr val="4F81BD"/>
            </a:solidFill>
            <a:prstDash val="solid"/>
            <a:headEnd type="none" w="sm" len="sm"/>
            <a:tailEnd type="none" w="sm" len="sm"/>
          </a:ln>
        </p:spPr>
        <p:txBody>
          <a:bodyPr/>
          <a:lstStyle/>
          <a:p>
            <a:endParaRPr lang="en-PT"/>
          </a:p>
        </p:txBody>
      </p:sp>
      <p:sp>
        <p:nvSpPr>
          <p:cNvPr id="18" name="AutoShape 18"/>
          <p:cNvSpPr/>
          <p:nvPr/>
        </p:nvSpPr>
        <p:spPr>
          <a:xfrm flipH="1" flipV="1">
            <a:off x="16570729" y="7995519"/>
            <a:ext cx="338362" cy="269736"/>
          </a:xfrm>
          <a:prstGeom prst="line">
            <a:avLst/>
          </a:prstGeom>
          <a:ln w="19050" cap="rnd">
            <a:solidFill>
              <a:srgbClr val="4F81BD"/>
            </a:solidFill>
            <a:prstDash val="solid"/>
            <a:headEnd type="none" w="sm" len="sm"/>
            <a:tailEnd type="none" w="sm" len="sm"/>
          </a:ln>
        </p:spPr>
        <p:txBody>
          <a:bodyPr/>
          <a:lstStyle/>
          <a:p>
            <a:endParaRPr lang="en-PT"/>
          </a:p>
        </p:txBody>
      </p:sp>
      <p:sp>
        <p:nvSpPr>
          <p:cNvPr id="19" name="AutoShape 19"/>
          <p:cNvSpPr/>
          <p:nvPr/>
        </p:nvSpPr>
        <p:spPr>
          <a:xfrm flipH="1">
            <a:off x="15760870" y="8482373"/>
            <a:ext cx="916036" cy="21585"/>
          </a:xfrm>
          <a:prstGeom prst="line">
            <a:avLst/>
          </a:prstGeom>
          <a:ln w="19050" cap="rnd">
            <a:solidFill>
              <a:srgbClr val="4F81BD"/>
            </a:solidFill>
            <a:prstDash val="solid"/>
            <a:headEnd type="none" w="sm" len="sm"/>
            <a:tailEnd type="none" w="sm" len="sm"/>
          </a:ln>
        </p:spPr>
        <p:txBody>
          <a:bodyPr/>
          <a:lstStyle/>
          <a:p>
            <a:endParaRPr lang="en-PT"/>
          </a:p>
        </p:txBody>
      </p:sp>
      <p:sp>
        <p:nvSpPr>
          <p:cNvPr id="20" name="AutoShape 20"/>
          <p:cNvSpPr/>
          <p:nvPr/>
        </p:nvSpPr>
        <p:spPr>
          <a:xfrm flipV="1">
            <a:off x="14771080" y="3984691"/>
            <a:ext cx="471396" cy="353753"/>
          </a:xfrm>
          <a:prstGeom prst="line">
            <a:avLst/>
          </a:prstGeom>
          <a:ln w="19050" cap="rnd">
            <a:solidFill>
              <a:srgbClr val="4F81BD"/>
            </a:solidFill>
            <a:prstDash val="solid"/>
            <a:headEnd type="none" w="sm" len="sm"/>
            <a:tailEnd type="none" w="sm" len="sm"/>
          </a:ln>
        </p:spPr>
        <p:txBody>
          <a:bodyPr/>
          <a:lstStyle/>
          <a:p>
            <a:endParaRPr lang="en-PT"/>
          </a:p>
        </p:txBody>
      </p:sp>
      <p:sp>
        <p:nvSpPr>
          <p:cNvPr id="21" name="AutoShape 21"/>
          <p:cNvSpPr/>
          <p:nvPr/>
        </p:nvSpPr>
        <p:spPr>
          <a:xfrm flipH="1">
            <a:off x="13527284" y="6910955"/>
            <a:ext cx="488591" cy="403480"/>
          </a:xfrm>
          <a:prstGeom prst="line">
            <a:avLst/>
          </a:prstGeom>
          <a:ln w="19050" cap="rnd">
            <a:solidFill>
              <a:srgbClr val="4F81BD"/>
            </a:solidFill>
            <a:prstDash val="solid"/>
            <a:headEnd type="none" w="sm" len="sm"/>
            <a:tailEnd type="none" w="sm" len="sm"/>
          </a:ln>
        </p:spPr>
        <p:txBody>
          <a:bodyPr/>
          <a:lstStyle/>
          <a:p>
            <a:endParaRPr lang="en-PT"/>
          </a:p>
        </p:txBody>
      </p:sp>
      <p:sp>
        <p:nvSpPr>
          <p:cNvPr id="22" name="AutoShape 22"/>
          <p:cNvSpPr/>
          <p:nvPr/>
        </p:nvSpPr>
        <p:spPr>
          <a:xfrm flipH="1" flipV="1">
            <a:off x="14325397" y="4142086"/>
            <a:ext cx="230870" cy="188445"/>
          </a:xfrm>
          <a:prstGeom prst="line">
            <a:avLst/>
          </a:prstGeom>
          <a:ln w="19050" cap="rnd">
            <a:solidFill>
              <a:srgbClr val="4F81BD"/>
            </a:solidFill>
            <a:prstDash val="solid"/>
            <a:headEnd type="none" w="sm" len="sm"/>
            <a:tailEnd type="none" w="sm" len="sm"/>
          </a:ln>
        </p:spPr>
        <p:txBody>
          <a:bodyPr/>
          <a:lstStyle/>
          <a:p>
            <a:endParaRPr lang="en-PT"/>
          </a:p>
        </p:txBody>
      </p:sp>
      <p:sp>
        <p:nvSpPr>
          <p:cNvPr id="23" name="AutoShape 23"/>
          <p:cNvSpPr/>
          <p:nvPr/>
        </p:nvSpPr>
        <p:spPr>
          <a:xfrm>
            <a:off x="14534682" y="3959700"/>
            <a:ext cx="623156" cy="23411"/>
          </a:xfrm>
          <a:prstGeom prst="line">
            <a:avLst/>
          </a:prstGeom>
          <a:ln w="19050" cap="rnd">
            <a:solidFill>
              <a:srgbClr val="4F81BD"/>
            </a:solidFill>
            <a:prstDash val="solid"/>
            <a:headEnd type="none" w="sm" len="sm"/>
            <a:tailEnd type="none" w="sm" len="sm"/>
          </a:ln>
        </p:spPr>
        <p:txBody>
          <a:bodyPr/>
          <a:lstStyle/>
          <a:p>
            <a:endParaRPr lang="en-PT"/>
          </a:p>
        </p:txBody>
      </p:sp>
      <p:sp>
        <p:nvSpPr>
          <p:cNvPr id="24" name="AutoShape 24"/>
          <p:cNvSpPr/>
          <p:nvPr/>
        </p:nvSpPr>
        <p:spPr>
          <a:xfrm flipH="1" flipV="1">
            <a:off x="14867431" y="4698528"/>
            <a:ext cx="1167617" cy="2868284"/>
          </a:xfrm>
          <a:prstGeom prst="line">
            <a:avLst/>
          </a:prstGeom>
          <a:ln w="9525" cap="rnd">
            <a:solidFill>
              <a:srgbClr val="4F81BD"/>
            </a:solidFill>
            <a:prstDash val="solid"/>
            <a:headEnd type="none" w="sm" len="sm"/>
            <a:tailEnd type="none" w="sm" len="sm"/>
          </a:ln>
        </p:spPr>
        <p:txBody>
          <a:bodyPr/>
          <a:lstStyle/>
          <a:p>
            <a:endParaRPr lang="en-PT"/>
          </a:p>
        </p:txBody>
      </p:sp>
      <p:sp>
        <p:nvSpPr>
          <p:cNvPr id="25" name="AutoShape 25"/>
          <p:cNvSpPr/>
          <p:nvPr/>
        </p:nvSpPr>
        <p:spPr>
          <a:xfrm flipH="1">
            <a:off x="12347418" y="4048261"/>
            <a:ext cx="1567919" cy="708471"/>
          </a:xfrm>
          <a:prstGeom prst="line">
            <a:avLst/>
          </a:prstGeom>
          <a:ln w="9525" cap="rnd">
            <a:solidFill>
              <a:srgbClr val="4F81BD"/>
            </a:solidFill>
            <a:prstDash val="solid"/>
            <a:headEnd type="none" w="sm" len="sm"/>
            <a:tailEnd type="none" w="sm" len="sm"/>
          </a:ln>
        </p:spPr>
        <p:txBody>
          <a:bodyPr/>
          <a:lstStyle/>
          <a:p>
            <a:endParaRPr lang="en-PT"/>
          </a:p>
        </p:txBody>
      </p:sp>
      <p:sp>
        <p:nvSpPr>
          <p:cNvPr id="26" name="AutoShape 26"/>
          <p:cNvSpPr/>
          <p:nvPr/>
        </p:nvSpPr>
        <p:spPr>
          <a:xfrm flipH="1" flipV="1">
            <a:off x="14417620" y="6922946"/>
            <a:ext cx="366650" cy="1188801"/>
          </a:xfrm>
          <a:prstGeom prst="line">
            <a:avLst/>
          </a:prstGeom>
          <a:ln w="9525" cap="rnd">
            <a:solidFill>
              <a:srgbClr val="4F81BD"/>
            </a:solidFill>
            <a:prstDash val="solid"/>
            <a:headEnd type="none" w="sm" len="sm"/>
            <a:tailEnd type="none" w="sm" len="sm"/>
          </a:ln>
        </p:spPr>
        <p:txBody>
          <a:bodyPr/>
          <a:lstStyle/>
          <a:p>
            <a:endParaRPr lang="en-PT"/>
          </a:p>
        </p:txBody>
      </p:sp>
      <p:sp>
        <p:nvSpPr>
          <p:cNvPr id="27" name="AutoShape 27"/>
          <p:cNvSpPr/>
          <p:nvPr/>
        </p:nvSpPr>
        <p:spPr>
          <a:xfrm flipH="1" flipV="1">
            <a:off x="12861435" y="5301161"/>
            <a:ext cx="1146046" cy="1277334"/>
          </a:xfrm>
          <a:prstGeom prst="line">
            <a:avLst/>
          </a:prstGeom>
          <a:ln w="9525" cap="rnd">
            <a:solidFill>
              <a:srgbClr val="4F81BD"/>
            </a:solidFill>
            <a:prstDash val="solid"/>
            <a:headEnd type="none" w="sm" len="sm"/>
            <a:tailEnd type="none" w="sm" len="sm"/>
          </a:ln>
        </p:spPr>
        <p:txBody>
          <a:bodyPr/>
          <a:lstStyle/>
          <a:p>
            <a:endParaRPr lang="en-PT"/>
          </a:p>
        </p:txBody>
      </p:sp>
      <p:sp>
        <p:nvSpPr>
          <p:cNvPr id="28" name="AutoShape 28"/>
          <p:cNvSpPr/>
          <p:nvPr/>
        </p:nvSpPr>
        <p:spPr>
          <a:xfrm flipV="1">
            <a:off x="15707537" y="3429744"/>
            <a:ext cx="471396" cy="353753"/>
          </a:xfrm>
          <a:prstGeom prst="line">
            <a:avLst/>
          </a:prstGeom>
          <a:ln w="19050" cap="rnd">
            <a:solidFill>
              <a:srgbClr val="4F81BD"/>
            </a:solidFill>
            <a:prstDash val="solid"/>
            <a:headEnd type="none" w="sm" len="sm"/>
            <a:tailEnd type="none" w="sm" len="sm"/>
          </a:ln>
        </p:spPr>
        <p:txBody>
          <a:bodyPr/>
          <a:lstStyle/>
          <a:p>
            <a:endParaRPr lang="en-PT"/>
          </a:p>
        </p:txBody>
      </p:sp>
      <p:sp>
        <p:nvSpPr>
          <p:cNvPr id="29" name="AutoShape 29"/>
          <p:cNvSpPr/>
          <p:nvPr/>
        </p:nvSpPr>
        <p:spPr>
          <a:xfrm>
            <a:off x="12036942" y="4382282"/>
            <a:ext cx="110951" cy="360827"/>
          </a:xfrm>
          <a:prstGeom prst="line">
            <a:avLst/>
          </a:prstGeom>
          <a:ln w="9525" cap="rnd">
            <a:solidFill>
              <a:srgbClr val="4F81BD"/>
            </a:solidFill>
            <a:prstDash val="solid"/>
            <a:headEnd type="none" w="sm" len="sm"/>
            <a:tailEnd type="none" w="sm" len="sm"/>
          </a:ln>
        </p:spPr>
        <p:txBody>
          <a:bodyPr/>
          <a:lstStyle/>
          <a:p>
            <a:endParaRPr lang="en-PT"/>
          </a:p>
        </p:txBody>
      </p:sp>
      <p:sp>
        <p:nvSpPr>
          <p:cNvPr id="30" name="AutoShape 30"/>
          <p:cNvSpPr/>
          <p:nvPr/>
        </p:nvSpPr>
        <p:spPr>
          <a:xfrm flipV="1">
            <a:off x="11234184" y="2053939"/>
            <a:ext cx="7195" cy="7087053"/>
          </a:xfrm>
          <a:prstGeom prst="line">
            <a:avLst/>
          </a:prstGeom>
          <a:ln w="9525" cap="rnd">
            <a:solidFill>
              <a:srgbClr val="4F81BD"/>
            </a:solidFill>
            <a:prstDash val="solid"/>
            <a:headEnd type="none" w="sm" len="sm"/>
            <a:tailEnd type="triangle" w="lg" len="med"/>
          </a:ln>
        </p:spPr>
        <p:txBody>
          <a:bodyPr/>
          <a:lstStyle/>
          <a:p>
            <a:endParaRPr lang="en-PT"/>
          </a:p>
        </p:txBody>
      </p:sp>
      <p:sp>
        <p:nvSpPr>
          <p:cNvPr id="31" name="AutoShape 31"/>
          <p:cNvSpPr/>
          <p:nvPr/>
        </p:nvSpPr>
        <p:spPr>
          <a:xfrm>
            <a:off x="11077410" y="8817218"/>
            <a:ext cx="6856814" cy="7195"/>
          </a:xfrm>
          <a:prstGeom prst="line">
            <a:avLst/>
          </a:prstGeom>
          <a:ln w="9525" cap="rnd">
            <a:solidFill>
              <a:srgbClr val="4F81BD"/>
            </a:solidFill>
            <a:prstDash val="solid"/>
            <a:headEnd type="none" w="sm" len="sm"/>
            <a:tailEnd type="triangle" w="lg" len="med"/>
          </a:ln>
        </p:spPr>
        <p:txBody>
          <a:bodyPr/>
          <a:lstStyle/>
          <a:p>
            <a:endParaRPr lang="en-PT"/>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33764"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Embeddings</a:t>
            </a:r>
          </a:p>
          <a:p>
            <a:pPr algn="l">
              <a:lnSpc>
                <a:spcPts val="5472"/>
              </a:lnSpc>
            </a:pPr>
            <a:endParaRPr lang="en-US" sz="5700">
              <a:solidFill>
                <a:srgbClr val="434343"/>
              </a:solidFill>
              <a:latin typeface="Poppins"/>
              <a:ea typeface="Poppins"/>
              <a:cs typeface="Poppins"/>
              <a:sym typeface="Poppins"/>
            </a:endParaRPr>
          </a:p>
        </p:txBody>
      </p:sp>
      <p:sp>
        <p:nvSpPr>
          <p:cNvPr id="4" name="TextBox 4"/>
          <p:cNvSpPr txBox="1"/>
          <p:nvPr/>
        </p:nvSpPr>
        <p:spPr>
          <a:xfrm>
            <a:off x="733764" y="3167234"/>
            <a:ext cx="9941162" cy="6330695"/>
          </a:xfrm>
          <a:prstGeom prst="rect">
            <a:avLst/>
          </a:prstGeom>
        </p:spPr>
        <p:txBody>
          <a:bodyPr lIns="0" tIns="0" rIns="0" bIns="0" rtlCol="0" anchor="t">
            <a:spAutoFit/>
          </a:bodyPr>
          <a:lstStyle/>
          <a:p>
            <a:pPr algn="l">
              <a:lnSpc>
                <a:spcPts val="2622"/>
              </a:lnSpc>
            </a:pPr>
            <a:r>
              <a:rPr lang="en-US" sz="1900">
                <a:solidFill>
                  <a:srgbClr val="000000"/>
                </a:solidFill>
                <a:latin typeface="Poppins Bold"/>
                <a:ea typeface="Poppins Bold"/>
                <a:cs typeface="Poppins Bold"/>
                <a:sym typeface="Poppins Bold"/>
              </a:rPr>
              <a:t>The classroom dashboard integrates data from Students and Teachers to display attendance and grades. Teachers use the platform to assign Exercises and Lessons to Students. Labs provide practical exercises that complement the theoretical Lessons. Slides are used by Teachers during Lessons to illustrate key points. Assignments are tracked and graded by Teachers, with results available to Students. Quizzes are periodically given to assess Students' understanding of the material. The curriculum outlines the sequence of Lessons and Labs for the term. Attendance is monitored daily and logged by Teachers. Grades are calculated based on performance in Assignments, Quizzes, and Labs. Students can view their progress in real-time on their dashboard. Teachers use data from Lessons and Quizzes to tailor future Exercises and Assignments.</a:t>
            </a:r>
          </a:p>
          <a:p>
            <a:pPr algn="l">
              <a:lnSpc>
                <a:spcPts val="2622"/>
              </a:lnSpc>
            </a:pPr>
            <a:r>
              <a:rPr lang="en-US" sz="1900">
                <a:solidFill>
                  <a:srgbClr val="000000"/>
                </a:solidFill>
                <a:latin typeface="Poppins Bold"/>
                <a:ea typeface="Poppins Bold"/>
                <a:cs typeface="Poppins Bold"/>
                <a:sym typeface="Poppins Bold"/>
              </a:rPr>
              <a:t>"Where can I find the slides for today's lesson?" "How do I submit my assignment?" "What exercises should I complete for the lab session?" "Can I review my grades for the last quiz?" "How is attendance being tracked in our classroom?" "Is there a way to see the curriculum for this semester?" "Can the teacher upload the slides from yesterday's lesson?" "How do I know which labs I need to complete?" "What is the due date for the current assignment?" "How are grades calculated from quizzes and assignments?" "Can the teacher see which students have completed the exercises?"</a:t>
            </a:r>
          </a:p>
          <a:p>
            <a:pPr algn="l">
              <a:lnSpc>
                <a:spcPts val="1242"/>
              </a:lnSpc>
            </a:pPr>
            <a:endParaRPr lang="en-US" sz="1900">
              <a:solidFill>
                <a:srgbClr val="000000"/>
              </a:solidFill>
              <a:latin typeface="Poppins Bold"/>
              <a:ea typeface="Poppins Bold"/>
              <a:cs typeface="Poppins Bold"/>
              <a:sym typeface="Poppins Bold"/>
            </a:endParaRPr>
          </a:p>
        </p:txBody>
      </p:sp>
      <p:sp>
        <p:nvSpPr>
          <p:cNvPr id="5" name="TextBox 5"/>
          <p:cNvSpPr txBox="1"/>
          <p:nvPr/>
        </p:nvSpPr>
        <p:spPr>
          <a:xfrm>
            <a:off x="733764" y="2247444"/>
            <a:ext cx="8410236" cy="504825"/>
          </a:xfrm>
          <a:prstGeom prst="rect">
            <a:avLst/>
          </a:prstGeom>
        </p:spPr>
        <p:txBody>
          <a:bodyPr lIns="0" tIns="0" rIns="0" bIns="0" rtlCol="0" anchor="t">
            <a:spAutoFit/>
          </a:bodyPr>
          <a:lstStyle/>
          <a:p>
            <a:pPr algn="l">
              <a:lnSpc>
                <a:spcPts val="3705"/>
              </a:lnSpc>
            </a:pPr>
            <a:r>
              <a:rPr lang="en-US" sz="3087">
                <a:solidFill>
                  <a:srgbClr val="808080"/>
                </a:solidFill>
                <a:latin typeface="Poppins Bold"/>
                <a:ea typeface="Poppins Bold"/>
                <a:cs typeface="Poppins Bold"/>
                <a:sym typeface="Poppins Bold"/>
              </a:rPr>
              <a:t>from words to numbers</a:t>
            </a:r>
          </a:p>
        </p:txBody>
      </p:sp>
      <p:sp>
        <p:nvSpPr>
          <p:cNvPr id="6" name="TextBox 6"/>
          <p:cNvSpPr txBox="1"/>
          <p:nvPr/>
        </p:nvSpPr>
        <p:spPr>
          <a:xfrm>
            <a:off x="13259078" y="3655342"/>
            <a:ext cx="1780655" cy="504781"/>
          </a:xfrm>
          <a:prstGeom prst="rect">
            <a:avLst/>
          </a:prstGeom>
        </p:spPr>
        <p:txBody>
          <a:bodyPr lIns="0" tIns="0" rIns="0" bIns="0" rtlCol="0" anchor="t">
            <a:spAutoFit/>
          </a:bodyPr>
          <a:lstStyle/>
          <a:p>
            <a:pPr algn="ctr">
              <a:lnSpc>
                <a:spcPts val="1989"/>
              </a:lnSpc>
            </a:pPr>
            <a:r>
              <a:rPr lang="en-US" sz="1381">
                <a:solidFill>
                  <a:srgbClr val="808080"/>
                </a:solidFill>
                <a:latin typeface="Poppins"/>
                <a:ea typeface="Poppins"/>
                <a:cs typeface="Poppins"/>
                <a:sym typeface="Poppins"/>
              </a:rPr>
              <a:t>Student</a:t>
            </a:r>
          </a:p>
        </p:txBody>
      </p:sp>
      <p:sp>
        <p:nvSpPr>
          <p:cNvPr id="7" name="TextBox 7"/>
          <p:cNvSpPr txBox="1"/>
          <p:nvPr/>
        </p:nvSpPr>
        <p:spPr>
          <a:xfrm>
            <a:off x="11421583" y="4858102"/>
            <a:ext cx="1833287" cy="528838"/>
          </a:xfrm>
          <a:prstGeom prst="rect">
            <a:avLst/>
          </a:prstGeom>
        </p:spPr>
        <p:txBody>
          <a:bodyPr lIns="0" tIns="0" rIns="0" bIns="0" rtlCol="0" anchor="t">
            <a:spAutoFit/>
          </a:bodyPr>
          <a:lstStyle/>
          <a:p>
            <a:pPr algn="ctr">
              <a:lnSpc>
                <a:spcPts val="1657"/>
              </a:lnSpc>
            </a:pPr>
            <a:r>
              <a:rPr lang="en-US" sz="1381">
                <a:solidFill>
                  <a:srgbClr val="808080"/>
                </a:solidFill>
                <a:latin typeface="Poppins"/>
                <a:ea typeface="Poppins"/>
                <a:cs typeface="Poppins"/>
                <a:sym typeface="Poppins"/>
              </a:rPr>
              <a:t>Teachers</a:t>
            </a:r>
          </a:p>
        </p:txBody>
      </p:sp>
      <p:sp>
        <p:nvSpPr>
          <p:cNvPr id="8" name="TextBox 8"/>
          <p:cNvSpPr txBox="1"/>
          <p:nvPr/>
        </p:nvSpPr>
        <p:spPr>
          <a:xfrm>
            <a:off x="12333788" y="7121333"/>
            <a:ext cx="1833287" cy="343959"/>
          </a:xfrm>
          <a:prstGeom prst="rect">
            <a:avLst/>
          </a:prstGeom>
        </p:spPr>
        <p:txBody>
          <a:bodyPr lIns="0" tIns="0" rIns="0" bIns="0" rtlCol="0" anchor="t">
            <a:spAutoFit/>
          </a:bodyPr>
          <a:lstStyle/>
          <a:p>
            <a:pPr algn="ctr">
              <a:lnSpc>
                <a:spcPts val="1657"/>
              </a:lnSpc>
            </a:pPr>
            <a:r>
              <a:rPr lang="en-US" sz="1381">
                <a:solidFill>
                  <a:srgbClr val="808080"/>
                </a:solidFill>
                <a:latin typeface="Poppins"/>
                <a:ea typeface="Poppins"/>
                <a:cs typeface="Poppins"/>
                <a:sym typeface="Poppins"/>
              </a:rPr>
              <a:t>Exercises</a:t>
            </a:r>
          </a:p>
        </p:txBody>
      </p:sp>
      <p:sp>
        <p:nvSpPr>
          <p:cNvPr id="9" name="TextBox 9"/>
          <p:cNvSpPr txBox="1"/>
          <p:nvPr/>
        </p:nvSpPr>
        <p:spPr>
          <a:xfrm>
            <a:off x="15058182" y="7418398"/>
            <a:ext cx="1833287" cy="343959"/>
          </a:xfrm>
          <a:prstGeom prst="rect">
            <a:avLst/>
          </a:prstGeom>
        </p:spPr>
        <p:txBody>
          <a:bodyPr lIns="0" tIns="0" rIns="0" bIns="0" rtlCol="0" anchor="t">
            <a:spAutoFit/>
          </a:bodyPr>
          <a:lstStyle/>
          <a:p>
            <a:pPr algn="ctr">
              <a:lnSpc>
                <a:spcPts val="1657"/>
              </a:lnSpc>
            </a:pPr>
            <a:r>
              <a:rPr lang="en-US" sz="1381">
                <a:solidFill>
                  <a:srgbClr val="808080"/>
                </a:solidFill>
                <a:latin typeface="Poppins"/>
                <a:ea typeface="Poppins"/>
                <a:cs typeface="Poppins"/>
                <a:sym typeface="Poppins"/>
              </a:rPr>
              <a:t>Slides</a:t>
            </a:r>
          </a:p>
        </p:txBody>
      </p:sp>
      <p:sp>
        <p:nvSpPr>
          <p:cNvPr id="10" name="TextBox 10"/>
          <p:cNvSpPr txBox="1"/>
          <p:nvPr/>
        </p:nvSpPr>
        <p:spPr>
          <a:xfrm>
            <a:off x="15359059" y="3230158"/>
            <a:ext cx="1833287" cy="343959"/>
          </a:xfrm>
          <a:prstGeom prst="rect">
            <a:avLst/>
          </a:prstGeom>
        </p:spPr>
        <p:txBody>
          <a:bodyPr lIns="0" tIns="0" rIns="0" bIns="0" rtlCol="0" anchor="t">
            <a:spAutoFit/>
          </a:bodyPr>
          <a:lstStyle/>
          <a:p>
            <a:pPr algn="ctr">
              <a:lnSpc>
                <a:spcPts val="1657"/>
              </a:lnSpc>
            </a:pPr>
            <a:r>
              <a:rPr lang="en-US" sz="1381">
                <a:solidFill>
                  <a:srgbClr val="808080"/>
                </a:solidFill>
                <a:latin typeface="Poppins"/>
                <a:ea typeface="Poppins"/>
                <a:cs typeface="Poppins"/>
                <a:sym typeface="Poppins"/>
              </a:rPr>
              <a:t>Assignments</a:t>
            </a:r>
          </a:p>
        </p:txBody>
      </p:sp>
      <p:sp>
        <p:nvSpPr>
          <p:cNvPr id="11" name="TextBox 11"/>
          <p:cNvSpPr txBox="1"/>
          <p:nvPr/>
        </p:nvSpPr>
        <p:spPr>
          <a:xfrm>
            <a:off x="11297725" y="4070579"/>
            <a:ext cx="1833287" cy="343959"/>
          </a:xfrm>
          <a:prstGeom prst="rect">
            <a:avLst/>
          </a:prstGeom>
        </p:spPr>
        <p:txBody>
          <a:bodyPr lIns="0" tIns="0" rIns="0" bIns="0" rtlCol="0" anchor="t">
            <a:spAutoFit/>
          </a:bodyPr>
          <a:lstStyle/>
          <a:p>
            <a:pPr algn="ctr">
              <a:lnSpc>
                <a:spcPts val="1657"/>
              </a:lnSpc>
            </a:pPr>
            <a:r>
              <a:rPr lang="en-US" sz="1381">
                <a:solidFill>
                  <a:srgbClr val="808080"/>
                </a:solidFill>
                <a:latin typeface="Poppins"/>
                <a:ea typeface="Poppins"/>
                <a:cs typeface="Poppins"/>
                <a:sym typeface="Poppins"/>
              </a:rPr>
              <a:t>Curriculum</a:t>
            </a:r>
          </a:p>
          <a:p>
            <a:pPr algn="ctr">
              <a:lnSpc>
                <a:spcPts val="1657"/>
              </a:lnSpc>
            </a:pPr>
            <a:endParaRPr lang="en-US" sz="1381">
              <a:solidFill>
                <a:srgbClr val="808080"/>
              </a:solidFill>
              <a:latin typeface="Poppins"/>
              <a:ea typeface="Poppins"/>
              <a:cs typeface="Poppins"/>
              <a:sym typeface="Poppins"/>
            </a:endParaRPr>
          </a:p>
        </p:txBody>
      </p:sp>
      <p:sp>
        <p:nvSpPr>
          <p:cNvPr id="12" name="TextBox 12"/>
          <p:cNvSpPr txBox="1"/>
          <p:nvPr/>
        </p:nvSpPr>
        <p:spPr>
          <a:xfrm>
            <a:off x="13250431" y="6498685"/>
            <a:ext cx="1833287" cy="343959"/>
          </a:xfrm>
          <a:prstGeom prst="rect">
            <a:avLst/>
          </a:prstGeom>
        </p:spPr>
        <p:txBody>
          <a:bodyPr lIns="0" tIns="0" rIns="0" bIns="0" rtlCol="0" anchor="t">
            <a:spAutoFit/>
          </a:bodyPr>
          <a:lstStyle/>
          <a:p>
            <a:pPr algn="ctr">
              <a:lnSpc>
                <a:spcPts val="1657"/>
              </a:lnSpc>
            </a:pPr>
            <a:r>
              <a:rPr lang="en-US" sz="1381">
                <a:solidFill>
                  <a:srgbClr val="808080"/>
                </a:solidFill>
                <a:latin typeface="Poppins"/>
                <a:ea typeface="Poppins"/>
                <a:cs typeface="Poppins"/>
                <a:sym typeface="Poppins"/>
              </a:rPr>
              <a:t>Labs</a:t>
            </a:r>
          </a:p>
        </p:txBody>
      </p:sp>
      <p:sp>
        <p:nvSpPr>
          <p:cNvPr id="13" name="TextBox 13"/>
          <p:cNvSpPr txBox="1"/>
          <p:nvPr/>
        </p:nvSpPr>
        <p:spPr>
          <a:xfrm>
            <a:off x="14352917" y="8067387"/>
            <a:ext cx="1154011" cy="343959"/>
          </a:xfrm>
          <a:prstGeom prst="rect">
            <a:avLst/>
          </a:prstGeom>
        </p:spPr>
        <p:txBody>
          <a:bodyPr lIns="0" tIns="0" rIns="0" bIns="0" rtlCol="0" anchor="t">
            <a:spAutoFit/>
          </a:bodyPr>
          <a:lstStyle/>
          <a:p>
            <a:pPr algn="ctr">
              <a:lnSpc>
                <a:spcPts val="1657"/>
              </a:lnSpc>
            </a:pPr>
            <a:r>
              <a:rPr lang="en-US" sz="1381">
                <a:solidFill>
                  <a:srgbClr val="808080"/>
                </a:solidFill>
                <a:latin typeface="Poppins"/>
                <a:ea typeface="Poppins"/>
                <a:cs typeface="Poppins"/>
                <a:sym typeface="Poppins"/>
              </a:rPr>
              <a:t>Attendance</a:t>
            </a:r>
          </a:p>
        </p:txBody>
      </p:sp>
      <p:sp>
        <p:nvSpPr>
          <p:cNvPr id="14" name="TextBox 14"/>
          <p:cNvSpPr txBox="1"/>
          <p:nvPr/>
        </p:nvSpPr>
        <p:spPr>
          <a:xfrm>
            <a:off x="13847845" y="4481608"/>
            <a:ext cx="1833287" cy="528838"/>
          </a:xfrm>
          <a:prstGeom prst="rect">
            <a:avLst/>
          </a:prstGeom>
        </p:spPr>
        <p:txBody>
          <a:bodyPr lIns="0" tIns="0" rIns="0" bIns="0" rtlCol="0" anchor="t">
            <a:spAutoFit/>
          </a:bodyPr>
          <a:lstStyle/>
          <a:p>
            <a:pPr algn="ctr">
              <a:lnSpc>
                <a:spcPts val="1657"/>
              </a:lnSpc>
            </a:pPr>
            <a:r>
              <a:rPr lang="en-US" sz="1381">
                <a:solidFill>
                  <a:srgbClr val="808080"/>
                </a:solidFill>
                <a:latin typeface="Poppins"/>
                <a:ea typeface="Poppins"/>
                <a:cs typeface="Poppins"/>
                <a:sym typeface="Poppins"/>
              </a:rPr>
              <a:t>Lessons</a:t>
            </a:r>
          </a:p>
        </p:txBody>
      </p:sp>
      <p:sp>
        <p:nvSpPr>
          <p:cNvPr id="15" name="TextBox 15"/>
          <p:cNvSpPr txBox="1"/>
          <p:nvPr/>
        </p:nvSpPr>
        <p:spPr>
          <a:xfrm>
            <a:off x="16096920" y="8052653"/>
            <a:ext cx="1833287" cy="528838"/>
          </a:xfrm>
          <a:prstGeom prst="rect">
            <a:avLst/>
          </a:prstGeom>
        </p:spPr>
        <p:txBody>
          <a:bodyPr lIns="0" tIns="0" rIns="0" bIns="0" rtlCol="0" anchor="t">
            <a:spAutoFit/>
          </a:bodyPr>
          <a:lstStyle/>
          <a:p>
            <a:pPr algn="ctr">
              <a:lnSpc>
                <a:spcPts val="1657"/>
              </a:lnSpc>
            </a:pPr>
            <a:r>
              <a:rPr lang="en-US" sz="1381">
                <a:solidFill>
                  <a:srgbClr val="808080"/>
                </a:solidFill>
                <a:latin typeface="Poppins"/>
                <a:ea typeface="Poppins"/>
                <a:cs typeface="Poppins"/>
                <a:sym typeface="Poppins"/>
              </a:rPr>
              <a:t>Quizzes</a:t>
            </a:r>
          </a:p>
        </p:txBody>
      </p:sp>
      <p:sp>
        <p:nvSpPr>
          <p:cNvPr id="16" name="TextBox 16"/>
          <p:cNvSpPr txBox="1"/>
          <p:nvPr/>
        </p:nvSpPr>
        <p:spPr>
          <a:xfrm>
            <a:off x="14673067" y="3885700"/>
            <a:ext cx="1833287" cy="528838"/>
          </a:xfrm>
          <a:prstGeom prst="rect">
            <a:avLst/>
          </a:prstGeom>
        </p:spPr>
        <p:txBody>
          <a:bodyPr lIns="0" tIns="0" rIns="0" bIns="0" rtlCol="0" anchor="t">
            <a:spAutoFit/>
          </a:bodyPr>
          <a:lstStyle/>
          <a:p>
            <a:pPr algn="ctr">
              <a:lnSpc>
                <a:spcPts val="1657"/>
              </a:lnSpc>
            </a:pPr>
            <a:r>
              <a:rPr lang="en-US" sz="1381">
                <a:solidFill>
                  <a:srgbClr val="808080"/>
                </a:solidFill>
                <a:latin typeface="Poppins"/>
                <a:ea typeface="Poppins"/>
                <a:cs typeface="Poppins"/>
                <a:sym typeface="Poppins"/>
              </a:rPr>
              <a:t>Grades</a:t>
            </a:r>
          </a:p>
        </p:txBody>
      </p:sp>
      <p:sp>
        <p:nvSpPr>
          <p:cNvPr id="17" name="AutoShape 17"/>
          <p:cNvSpPr/>
          <p:nvPr/>
        </p:nvSpPr>
        <p:spPr>
          <a:xfrm flipH="1" flipV="1">
            <a:off x="16518862" y="3564249"/>
            <a:ext cx="93272" cy="1353035"/>
          </a:xfrm>
          <a:prstGeom prst="line">
            <a:avLst/>
          </a:prstGeom>
          <a:ln w="9525" cap="rnd">
            <a:solidFill>
              <a:srgbClr val="4F81BD"/>
            </a:solidFill>
            <a:prstDash val="solid"/>
            <a:headEnd type="none" w="sm" len="sm"/>
            <a:tailEnd type="none" w="sm" len="sm"/>
          </a:ln>
        </p:spPr>
        <p:txBody>
          <a:bodyPr/>
          <a:lstStyle/>
          <a:p>
            <a:endParaRPr lang="en-PT"/>
          </a:p>
        </p:txBody>
      </p:sp>
      <p:sp>
        <p:nvSpPr>
          <p:cNvPr id="18" name="TextBox 18"/>
          <p:cNvSpPr txBox="1"/>
          <p:nvPr/>
        </p:nvSpPr>
        <p:spPr>
          <a:xfrm>
            <a:off x="15456536" y="5080117"/>
            <a:ext cx="2291457" cy="528838"/>
          </a:xfrm>
          <a:prstGeom prst="rect">
            <a:avLst/>
          </a:prstGeom>
        </p:spPr>
        <p:txBody>
          <a:bodyPr lIns="0" tIns="0" rIns="0" bIns="0" rtlCol="0" anchor="t">
            <a:spAutoFit/>
          </a:bodyPr>
          <a:lstStyle/>
          <a:p>
            <a:pPr algn="ctr">
              <a:lnSpc>
                <a:spcPts val="1823"/>
              </a:lnSpc>
            </a:pPr>
            <a:r>
              <a:rPr lang="en-US" sz="1519">
                <a:solidFill>
                  <a:srgbClr val="808080"/>
                </a:solidFill>
                <a:latin typeface="Poppins Italics"/>
                <a:ea typeface="Poppins Italics"/>
                <a:cs typeface="Poppins Italics"/>
                <a:sym typeface="Poppins Italics"/>
              </a:rPr>
              <a:t>Are the assignments mandatory?</a:t>
            </a:r>
          </a:p>
        </p:txBody>
      </p:sp>
      <p:sp>
        <p:nvSpPr>
          <p:cNvPr id="19" name="AutoShape 19"/>
          <p:cNvSpPr/>
          <p:nvPr/>
        </p:nvSpPr>
        <p:spPr>
          <a:xfrm flipH="1" flipV="1">
            <a:off x="15671264" y="4143068"/>
            <a:ext cx="376856" cy="754938"/>
          </a:xfrm>
          <a:prstGeom prst="line">
            <a:avLst/>
          </a:prstGeom>
          <a:ln w="9525" cap="rnd">
            <a:solidFill>
              <a:srgbClr val="4F81BD"/>
            </a:solidFill>
            <a:prstDash val="solid"/>
            <a:headEnd type="none" w="sm" len="sm"/>
            <a:tailEnd type="none" w="sm" len="sm"/>
          </a:ln>
        </p:spPr>
        <p:txBody>
          <a:bodyPr/>
          <a:lstStyle/>
          <a:p>
            <a:endParaRPr lang="en-PT"/>
          </a:p>
        </p:txBody>
      </p:sp>
      <p:sp>
        <p:nvSpPr>
          <p:cNvPr id="20" name="AutoShape 20"/>
          <p:cNvSpPr/>
          <p:nvPr/>
        </p:nvSpPr>
        <p:spPr>
          <a:xfrm flipH="1" flipV="1">
            <a:off x="14990495" y="4731713"/>
            <a:ext cx="612713" cy="378840"/>
          </a:xfrm>
          <a:prstGeom prst="line">
            <a:avLst/>
          </a:prstGeom>
          <a:ln w="9525" cap="rnd">
            <a:solidFill>
              <a:srgbClr val="4F81BD"/>
            </a:solidFill>
            <a:prstDash val="solid"/>
            <a:headEnd type="none" w="sm" len="sm"/>
            <a:tailEnd type="none" w="sm" len="sm"/>
          </a:ln>
        </p:spPr>
        <p:txBody>
          <a:bodyPr/>
          <a:lstStyle/>
          <a:p>
            <a:endParaRPr lang="en-PT"/>
          </a:p>
        </p:txBody>
      </p:sp>
      <p:sp>
        <p:nvSpPr>
          <p:cNvPr id="21" name="AutoShape 21"/>
          <p:cNvSpPr/>
          <p:nvPr/>
        </p:nvSpPr>
        <p:spPr>
          <a:xfrm flipV="1">
            <a:off x="15964662" y="5590702"/>
            <a:ext cx="463554" cy="1722004"/>
          </a:xfrm>
          <a:prstGeom prst="line">
            <a:avLst/>
          </a:prstGeom>
          <a:ln w="9525" cap="rnd">
            <a:solidFill>
              <a:srgbClr val="4F81BD"/>
            </a:solidFill>
            <a:prstDash val="solid"/>
            <a:headEnd type="none" w="sm" len="sm"/>
            <a:tailEnd type="none" w="sm" len="sm"/>
          </a:ln>
        </p:spPr>
        <p:txBody>
          <a:bodyPr/>
          <a:lstStyle/>
          <a:p>
            <a:endParaRPr lang="en-PT"/>
          </a:p>
        </p:txBody>
      </p:sp>
      <p:sp>
        <p:nvSpPr>
          <p:cNvPr id="22" name="AutoShape 22"/>
          <p:cNvSpPr/>
          <p:nvPr/>
        </p:nvSpPr>
        <p:spPr>
          <a:xfrm flipV="1">
            <a:off x="11480343" y="2285549"/>
            <a:ext cx="6579" cy="6480254"/>
          </a:xfrm>
          <a:prstGeom prst="line">
            <a:avLst/>
          </a:prstGeom>
          <a:ln w="9525" cap="rnd">
            <a:solidFill>
              <a:srgbClr val="4F81BD"/>
            </a:solidFill>
            <a:prstDash val="solid"/>
            <a:headEnd type="none" w="sm" len="sm"/>
            <a:tailEnd type="triangle" w="lg" len="med"/>
          </a:ln>
        </p:spPr>
        <p:txBody>
          <a:bodyPr/>
          <a:lstStyle/>
          <a:p>
            <a:endParaRPr lang="en-PT"/>
          </a:p>
        </p:txBody>
      </p:sp>
      <p:sp>
        <p:nvSpPr>
          <p:cNvPr id="23" name="AutoShape 23"/>
          <p:cNvSpPr/>
          <p:nvPr/>
        </p:nvSpPr>
        <p:spPr>
          <a:xfrm>
            <a:off x="11336992" y="8469751"/>
            <a:ext cx="6269728" cy="6579"/>
          </a:xfrm>
          <a:prstGeom prst="line">
            <a:avLst/>
          </a:prstGeom>
          <a:ln w="9525" cap="rnd">
            <a:solidFill>
              <a:srgbClr val="4F81BD"/>
            </a:solidFill>
            <a:prstDash val="solid"/>
            <a:headEnd type="none" w="sm" len="sm"/>
            <a:tailEnd type="triangle" w="lg" len="med"/>
          </a:ln>
        </p:spPr>
        <p:txBody>
          <a:bodyPr/>
          <a:lstStyle/>
          <a:p>
            <a:endParaRPr lang="en-PT"/>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33764"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Embeddings</a:t>
            </a:r>
          </a:p>
          <a:p>
            <a:pPr algn="l">
              <a:lnSpc>
                <a:spcPts val="5472"/>
              </a:lnSpc>
            </a:pPr>
            <a:endParaRPr lang="en-US" sz="5700">
              <a:solidFill>
                <a:srgbClr val="434343"/>
              </a:solidFill>
              <a:latin typeface="Poppins"/>
              <a:ea typeface="Poppins"/>
              <a:cs typeface="Poppins"/>
              <a:sym typeface="Poppins"/>
            </a:endParaRPr>
          </a:p>
        </p:txBody>
      </p:sp>
      <p:sp>
        <p:nvSpPr>
          <p:cNvPr id="4" name="TextBox 4"/>
          <p:cNvSpPr txBox="1"/>
          <p:nvPr/>
        </p:nvSpPr>
        <p:spPr>
          <a:xfrm>
            <a:off x="11742252" y="2887258"/>
            <a:ext cx="2358876" cy="662756"/>
          </a:xfrm>
          <a:prstGeom prst="rect">
            <a:avLst/>
          </a:prstGeom>
        </p:spPr>
        <p:txBody>
          <a:bodyPr lIns="0" tIns="0" rIns="0" bIns="0" rtlCol="0" anchor="t">
            <a:spAutoFit/>
          </a:bodyPr>
          <a:lstStyle/>
          <a:p>
            <a:pPr algn="ctr">
              <a:lnSpc>
                <a:spcPts val="2635"/>
              </a:lnSpc>
            </a:pPr>
            <a:r>
              <a:rPr lang="en-US" sz="1829">
                <a:solidFill>
                  <a:srgbClr val="808080"/>
                </a:solidFill>
                <a:latin typeface="Poppins"/>
                <a:ea typeface="Poppins"/>
                <a:cs typeface="Poppins"/>
                <a:sym typeface="Poppins"/>
              </a:rPr>
              <a:t>Student</a:t>
            </a:r>
          </a:p>
        </p:txBody>
      </p:sp>
      <p:sp>
        <p:nvSpPr>
          <p:cNvPr id="5" name="TextBox 5"/>
          <p:cNvSpPr txBox="1"/>
          <p:nvPr/>
        </p:nvSpPr>
        <p:spPr>
          <a:xfrm>
            <a:off x="9308078" y="4490354"/>
            <a:ext cx="2428598" cy="684853"/>
          </a:xfrm>
          <a:prstGeom prst="rect">
            <a:avLst/>
          </a:prstGeom>
        </p:spPr>
        <p:txBody>
          <a:bodyPr lIns="0" tIns="0" rIns="0" bIns="0" rtlCol="0" anchor="t">
            <a:spAutoFit/>
          </a:bodyPr>
          <a:lstStyle/>
          <a:p>
            <a:pPr algn="ctr">
              <a:lnSpc>
                <a:spcPts val="2195"/>
              </a:lnSpc>
            </a:pPr>
            <a:r>
              <a:rPr lang="en-US" sz="1829">
                <a:solidFill>
                  <a:srgbClr val="808080"/>
                </a:solidFill>
                <a:latin typeface="Poppins"/>
                <a:ea typeface="Poppins"/>
                <a:cs typeface="Poppins"/>
                <a:sym typeface="Poppins"/>
              </a:rPr>
              <a:t>Teachers</a:t>
            </a:r>
          </a:p>
        </p:txBody>
      </p:sp>
      <p:sp>
        <p:nvSpPr>
          <p:cNvPr id="6" name="TextBox 6"/>
          <p:cNvSpPr txBox="1"/>
          <p:nvPr/>
        </p:nvSpPr>
        <p:spPr>
          <a:xfrm>
            <a:off x="14524146" y="2333779"/>
            <a:ext cx="2428598" cy="439940"/>
          </a:xfrm>
          <a:prstGeom prst="rect">
            <a:avLst/>
          </a:prstGeom>
        </p:spPr>
        <p:txBody>
          <a:bodyPr lIns="0" tIns="0" rIns="0" bIns="0" rtlCol="0" anchor="t">
            <a:spAutoFit/>
          </a:bodyPr>
          <a:lstStyle/>
          <a:p>
            <a:pPr algn="ctr">
              <a:lnSpc>
                <a:spcPts val="2195"/>
              </a:lnSpc>
            </a:pPr>
            <a:r>
              <a:rPr lang="en-US" sz="1829">
                <a:solidFill>
                  <a:srgbClr val="808080"/>
                </a:solidFill>
                <a:latin typeface="Poppins"/>
                <a:ea typeface="Poppins"/>
                <a:cs typeface="Poppins"/>
                <a:sym typeface="Poppins"/>
              </a:rPr>
              <a:t>Assignments</a:t>
            </a:r>
          </a:p>
        </p:txBody>
      </p:sp>
      <p:sp>
        <p:nvSpPr>
          <p:cNvPr id="7" name="TextBox 7"/>
          <p:cNvSpPr txBox="1"/>
          <p:nvPr/>
        </p:nvSpPr>
        <p:spPr>
          <a:xfrm>
            <a:off x="9144000" y="3447103"/>
            <a:ext cx="2428598" cy="439940"/>
          </a:xfrm>
          <a:prstGeom prst="rect">
            <a:avLst/>
          </a:prstGeom>
        </p:spPr>
        <p:txBody>
          <a:bodyPr lIns="0" tIns="0" rIns="0" bIns="0" rtlCol="0" anchor="t">
            <a:spAutoFit/>
          </a:bodyPr>
          <a:lstStyle/>
          <a:p>
            <a:pPr algn="ctr">
              <a:lnSpc>
                <a:spcPts val="2195"/>
              </a:lnSpc>
            </a:pPr>
            <a:r>
              <a:rPr lang="en-US" sz="1829">
                <a:solidFill>
                  <a:srgbClr val="808080"/>
                </a:solidFill>
                <a:latin typeface="Poppins"/>
                <a:ea typeface="Poppins"/>
                <a:cs typeface="Poppins"/>
                <a:sym typeface="Poppins"/>
              </a:rPr>
              <a:t>Curriculum</a:t>
            </a:r>
          </a:p>
          <a:p>
            <a:pPr algn="ctr">
              <a:lnSpc>
                <a:spcPts val="2195"/>
              </a:lnSpc>
            </a:pPr>
            <a:endParaRPr lang="en-US" sz="1829">
              <a:solidFill>
                <a:srgbClr val="808080"/>
              </a:solidFill>
              <a:latin typeface="Poppins"/>
              <a:ea typeface="Poppins"/>
              <a:cs typeface="Poppins"/>
              <a:sym typeface="Poppins"/>
            </a:endParaRPr>
          </a:p>
        </p:txBody>
      </p:sp>
      <p:sp>
        <p:nvSpPr>
          <p:cNvPr id="8" name="TextBox 8"/>
          <p:cNvSpPr txBox="1"/>
          <p:nvPr/>
        </p:nvSpPr>
        <p:spPr>
          <a:xfrm>
            <a:off x="12522206" y="3991604"/>
            <a:ext cx="2428598" cy="684853"/>
          </a:xfrm>
          <a:prstGeom prst="rect">
            <a:avLst/>
          </a:prstGeom>
        </p:spPr>
        <p:txBody>
          <a:bodyPr lIns="0" tIns="0" rIns="0" bIns="0" rtlCol="0" anchor="t">
            <a:spAutoFit/>
          </a:bodyPr>
          <a:lstStyle/>
          <a:p>
            <a:pPr algn="ctr">
              <a:lnSpc>
                <a:spcPts val="2195"/>
              </a:lnSpc>
            </a:pPr>
            <a:r>
              <a:rPr lang="en-US" sz="1829">
                <a:solidFill>
                  <a:srgbClr val="808080"/>
                </a:solidFill>
                <a:latin typeface="Poppins"/>
                <a:ea typeface="Poppins"/>
                <a:cs typeface="Poppins"/>
                <a:sym typeface="Poppins"/>
              </a:rPr>
              <a:t>Lessons</a:t>
            </a:r>
          </a:p>
        </p:txBody>
      </p:sp>
      <p:sp>
        <p:nvSpPr>
          <p:cNvPr id="9" name="TextBox 9"/>
          <p:cNvSpPr txBox="1"/>
          <p:nvPr/>
        </p:nvSpPr>
        <p:spPr>
          <a:xfrm>
            <a:off x="15501607" y="8722252"/>
            <a:ext cx="2428598" cy="684853"/>
          </a:xfrm>
          <a:prstGeom prst="rect">
            <a:avLst/>
          </a:prstGeom>
        </p:spPr>
        <p:txBody>
          <a:bodyPr lIns="0" tIns="0" rIns="0" bIns="0" rtlCol="0" anchor="t">
            <a:spAutoFit/>
          </a:bodyPr>
          <a:lstStyle/>
          <a:p>
            <a:pPr algn="ctr">
              <a:lnSpc>
                <a:spcPts val="2195"/>
              </a:lnSpc>
            </a:pPr>
            <a:r>
              <a:rPr lang="en-US" sz="1829">
                <a:solidFill>
                  <a:srgbClr val="808080"/>
                </a:solidFill>
                <a:latin typeface="Poppins"/>
                <a:ea typeface="Poppins"/>
                <a:cs typeface="Poppins"/>
                <a:sym typeface="Poppins"/>
              </a:rPr>
              <a:t>Quizzes</a:t>
            </a:r>
          </a:p>
        </p:txBody>
      </p:sp>
      <p:sp>
        <p:nvSpPr>
          <p:cNvPr id="10" name="TextBox 10"/>
          <p:cNvSpPr txBox="1"/>
          <p:nvPr/>
        </p:nvSpPr>
        <p:spPr>
          <a:xfrm>
            <a:off x="13615397" y="3202190"/>
            <a:ext cx="2428598" cy="684853"/>
          </a:xfrm>
          <a:prstGeom prst="rect">
            <a:avLst/>
          </a:prstGeom>
        </p:spPr>
        <p:txBody>
          <a:bodyPr lIns="0" tIns="0" rIns="0" bIns="0" rtlCol="0" anchor="t">
            <a:spAutoFit/>
          </a:bodyPr>
          <a:lstStyle/>
          <a:p>
            <a:pPr algn="ctr">
              <a:lnSpc>
                <a:spcPts val="2195"/>
              </a:lnSpc>
            </a:pPr>
            <a:r>
              <a:rPr lang="en-US" sz="1829">
                <a:solidFill>
                  <a:srgbClr val="808080"/>
                </a:solidFill>
                <a:latin typeface="Poppins"/>
                <a:ea typeface="Poppins"/>
                <a:cs typeface="Poppins"/>
                <a:sym typeface="Poppins"/>
              </a:rPr>
              <a:t>Grades</a:t>
            </a:r>
          </a:p>
        </p:txBody>
      </p:sp>
      <p:sp>
        <p:nvSpPr>
          <p:cNvPr id="11" name="AutoShape 11"/>
          <p:cNvSpPr/>
          <p:nvPr/>
        </p:nvSpPr>
        <p:spPr>
          <a:xfrm flipH="1" flipV="1">
            <a:off x="16060564" y="2760646"/>
            <a:ext cx="123559" cy="1792398"/>
          </a:xfrm>
          <a:prstGeom prst="line">
            <a:avLst/>
          </a:prstGeom>
          <a:ln w="9525" cap="rnd">
            <a:solidFill>
              <a:srgbClr val="4F81BD"/>
            </a:solidFill>
            <a:prstDash val="solid"/>
            <a:headEnd type="none" w="sm" len="sm"/>
            <a:tailEnd type="none" w="sm" len="sm"/>
          </a:ln>
        </p:spPr>
        <p:txBody>
          <a:bodyPr/>
          <a:lstStyle/>
          <a:p>
            <a:endParaRPr lang="en-PT"/>
          </a:p>
        </p:txBody>
      </p:sp>
      <p:sp>
        <p:nvSpPr>
          <p:cNvPr id="12" name="TextBox 12"/>
          <p:cNvSpPr txBox="1"/>
          <p:nvPr/>
        </p:nvSpPr>
        <p:spPr>
          <a:xfrm>
            <a:off x="14653277" y="4774938"/>
            <a:ext cx="3035547" cy="694378"/>
          </a:xfrm>
          <a:prstGeom prst="rect">
            <a:avLst/>
          </a:prstGeom>
        </p:spPr>
        <p:txBody>
          <a:bodyPr lIns="0" tIns="0" rIns="0" bIns="0" rtlCol="0" anchor="t">
            <a:spAutoFit/>
          </a:bodyPr>
          <a:lstStyle/>
          <a:p>
            <a:pPr algn="ctr">
              <a:lnSpc>
                <a:spcPts val="2415"/>
              </a:lnSpc>
            </a:pPr>
            <a:r>
              <a:rPr lang="en-US" sz="2012">
                <a:solidFill>
                  <a:srgbClr val="808080"/>
                </a:solidFill>
                <a:latin typeface="Poppins Italics"/>
                <a:ea typeface="Poppins Italics"/>
                <a:cs typeface="Poppins Italics"/>
                <a:sym typeface="Poppins Italics"/>
              </a:rPr>
              <a:t>Are the assignments mandatory?</a:t>
            </a:r>
          </a:p>
        </p:txBody>
      </p:sp>
      <p:sp>
        <p:nvSpPr>
          <p:cNvPr id="13" name="AutoShape 13"/>
          <p:cNvSpPr/>
          <p:nvPr/>
        </p:nvSpPr>
        <p:spPr>
          <a:xfrm flipH="1" flipV="1">
            <a:off x="14937732" y="3527420"/>
            <a:ext cx="499230" cy="1000084"/>
          </a:xfrm>
          <a:prstGeom prst="line">
            <a:avLst/>
          </a:prstGeom>
          <a:ln w="9525" cap="rnd">
            <a:solidFill>
              <a:srgbClr val="4F81BD"/>
            </a:solidFill>
            <a:prstDash val="solid"/>
            <a:headEnd type="none" w="sm" len="sm"/>
            <a:tailEnd type="none" w="sm" len="sm"/>
          </a:ln>
        </p:spPr>
        <p:txBody>
          <a:bodyPr/>
          <a:lstStyle/>
          <a:p>
            <a:endParaRPr lang="en-PT"/>
          </a:p>
        </p:txBody>
      </p:sp>
      <p:sp>
        <p:nvSpPr>
          <p:cNvPr id="14" name="AutoShape 14"/>
          <p:cNvSpPr/>
          <p:nvPr/>
        </p:nvSpPr>
        <p:spPr>
          <a:xfrm flipH="1" flipV="1">
            <a:off x="14035901" y="4307213"/>
            <a:ext cx="811675" cy="501858"/>
          </a:xfrm>
          <a:prstGeom prst="line">
            <a:avLst/>
          </a:prstGeom>
          <a:ln w="9525" cap="rnd">
            <a:solidFill>
              <a:srgbClr val="4F81BD"/>
            </a:solidFill>
            <a:prstDash val="solid"/>
            <a:headEnd type="none" w="sm" len="sm"/>
            <a:tailEnd type="none" w="sm" len="sm"/>
          </a:ln>
        </p:spPr>
        <p:txBody>
          <a:bodyPr/>
          <a:lstStyle/>
          <a:p>
            <a:endParaRPr lang="en-PT"/>
          </a:p>
        </p:txBody>
      </p:sp>
      <p:sp>
        <p:nvSpPr>
          <p:cNvPr id="15" name="AutoShape 15"/>
          <p:cNvSpPr/>
          <p:nvPr/>
        </p:nvSpPr>
        <p:spPr>
          <a:xfrm flipV="1">
            <a:off x="15326402" y="5445136"/>
            <a:ext cx="614082" cy="2281180"/>
          </a:xfrm>
          <a:prstGeom prst="line">
            <a:avLst/>
          </a:prstGeom>
          <a:ln w="9525" cap="rnd">
            <a:solidFill>
              <a:srgbClr val="4F81BD"/>
            </a:solidFill>
            <a:prstDash val="solid"/>
            <a:headEnd type="none" w="sm" len="sm"/>
            <a:tailEnd type="none" w="sm" len="sm"/>
          </a:ln>
        </p:spPr>
        <p:txBody>
          <a:bodyPr/>
          <a:lstStyle/>
          <a:p>
            <a:endParaRPr lang="en-PT"/>
          </a:p>
        </p:txBody>
      </p:sp>
      <p:sp>
        <p:nvSpPr>
          <p:cNvPr id="16" name="AutoShape 16"/>
          <p:cNvSpPr/>
          <p:nvPr/>
        </p:nvSpPr>
        <p:spPr>
          <a:xfrm flipV="1">
            <a:off x="8509646" y="1028705"/>
            <a:ext cx="8715" cy="8584546"/>
          </a:xfrm>
          <a:prstGeom prst="line">
            <a:avLst/>
          </a:prstGeom>
          <a:ln w="9525" cap="rnd">
            <a:solidFill>
              <a:srgbClr val="4F81BD"/>
            </a:solidFill>
            <a:prstDash val="solid"/>
            <a:headEnd type="none" w="sm" len="sm"/>
            <a:tailEnd type="triangle" w="lg" len="med"/>
          </a:ln>
        </p:spPr>
        <p:txBody>
          <a:bodyPr/>
          <a:lstStyle/>
          <a:p>
            <a:endParaRPr lang="en-PT"/>
          </a:p>
        </p:txBody>
      </p:sp>
      <p:sp>
        <p:nvSpPr>
          <p:cNvPr id="17" name="AutoShape 17"/>
          <p:cNvSpPr/>
          <p:nvPr/>
        </p:nvSpPr>
        <p:spPr>
          <a:xfrm>
            <a:off x="8504884" y="9258300"/>
            <a:ext cx="8996793" cy="9495"/>
          </a:xfrm>
          <a:prstGeom prst="line">
            <a:avLst/>
          </a:prstGeom>
          <a:ln w="9525" cap="rnd">
            <a:solidFill>
              <a:srgbClr val="4F81BD"/>
            </a:solidFill>
            <a:prstDash val="solid"/>
            <a:headEnd type="none" w="sm" len="sm"/>
            <a:tailEnd type="triangle" w="lg" len="med"/>
          </a:ln>
        </p:spPr>
        <p:txBody>
          <a:bodyPr/>
          <a:lstStyle/>
          <a:p>
            <a:endParaRPr lang="en-PT"/>
          </a:p>
        </p:txBody>
      </p:sp>
      <p:sp>
        <p:nvSpPr>
          <p:cNvPr id="18" name="Freeform 18"/>
          <p:cNvSpPr/>
          <p:nvPr/>
        </p:nvSpPr>
        <p:spPr>
          <a:xfrm>
            <a:off x="6598699" y="3578624"/>
            <a:ext cx="2535777" cy="1305925"/>
          </a:xfrm>
          <a:custGeom>
            <a:avLst/>
            <a:gdLst/>
            <a:ahLst/>
            <a:cxnLst/>
            <a:rect l="l" t="t" r="r" b="b"/>
            <a:pathLst>
              <a:path w="2535777" h="1305925">
                <a:moveTo>
                  <a:pt x="0" y="0"/>
                </a:moveTo>
                <a:lnTo>
                  <a:pt x="2535776" y="0"/>
                </a:lnTo>
                <a:lnTo>
                  <a:pt x="2535776" y="1305925"/>
                </a:lnTo>
                <a:lnTo>
                  <a:pt x="0" y="13059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19" name="TextBox 19"/>
          <p:cNvSpPr txBox="1"/>
          <p:nvPr/>
        </p:nvSpPr>
        <p:spPr>
          <a:xfrm>
            <a:off x="1979027" y="3521474"/>
            <a:ext cx="3743803" cy="893063"/>
          </a:xfrm>
          <a:prstGeom prst="rect">
            <a:avLst/>
          </a:prstGeom>
        </p:spPr>
        <p:txBody>
          <a:bodyPr lIns="0" tIns="0" rIns="0" bIns="0" rtlCol="0" anchor="t">
            <a:spAutoFit/>
          </a:bodyPr>
          <a:lstStyle/>
          <a:p>
            <a:pPr algn="ctr">
              <a:lnSpc>
                <a:spcPts val="3588"/>
              </a:lnSpc>
            </a:pPr>
            <a:r>
              <a:rPr lang="en-US" sz="2600">
                <a:solidFill>
                  <a:srgbClr val="000000"/>
                </a:solidFill>
                <a:latin typeface="Poppins Bold"/>
                <a:ea typeface="Poppins Bold"/>
                <a:cs typeface="Poppins Bold"/>
                <a:sym typeface="Poppins Bold"/>
              </a:rPr>
              <a:t>Are the assignments mandatory?</a:t>
            </a:r>
          </a:p>
        </p:txBody>
      </p:sp>
      <p:sp>
        <p:nvSpPr>
          <p:cNvPr id="20" name="TextBox 20"/>
          <p:cNvSpPr txBox="1"/>
          <p:nvPr/>
        </p:nvSpPr>
        <p:spPr>
          <a:xfrm>
            <a:off x="733764" y="2247444"/>
            <a:ext cx="8410236" cy="504825"/>
          </a:xfrm>
          <a:prstGeom prst="rect">
            <a:avLst/>
          </a:prstGeom>
        </p:spPr>
        <p:txBody>
          <a:bodyPr lIns="0" tIns="0" rIns="0" bIns="0" rtlCol="0" anchor="t">
            <a:spAutoFit/>
          </a:bodyPr>
          <a:lstStyle/>
          <a:p>
            <a:pPr algn="l">
              <a:lnSpc>
                <a:spcPts val="3705"/>
              </a:lnSpc>
            </a:pPr>
            <a:r>
              <a:rPr lang="en-US" sz="3087">
                <a:solidFill>
                  <a:srgbClr val="808080"/>
                </a:solidFill>
                <a:latin typeface="Poppins Bold"/>
                <a:ea typeface="Poppins Bold"/>
                <a:cs typeface="Poppins Bold"/>
                <a:sym typeface="Poppins Bold"/>
              </a:rPr>
              <a:t>from words to numbers</a:t>
            </a:r>
          </a:p>
        </p:txBody>
      </p:sp>
      <p:sp>
        <p:nvSpPr>
          <p:cNvPr id="21" name="TextBox 21"/>
          <p:cNvSpPr txBox="1"/>
          <p:nvPr/>
        </p:nvSpPr>
        <p:spPr>
          <a:xfrm>
            <a:off x="10516497" y="7488510"/>
            <a:ext cx="2428598" cy="439940"/>
          </a:xfrm>
          <a:prstGeom prst="rect">
            <a:avLst/>
          </a:prstGeom>
        </p:spPr>
        <p:txBody>
          <a:bodyPr lIns="0" tIns="0" rIns="0" bIns="0" rtlCol="0" anchor="t">
            <a:spAutoFit/>
          </a:bodyPr>
          <a:lstStyle/>
          <a:p>
            <a:pPr algn="ctr">
              <a:lnSpc>
                <a:spcPts val="2195"/>
              </a:lnSpc>
            </a:pPr>
            <a:r>
              <a:rPr lang="en-US" sz="1829">
                <a:solidFill>
                  <a:srgbClr val="808080"/>
                </a:solidFill>
                <a:latin typeface="Poppins"/>
                <a:ea typeface="Poppins"/>
                <a:cs typeface="Poppins"/>
                <a:sym typeface="Poppins"/>
              </a:rPr>
              <a:t>Exercises</a:t>
            </a:r>
          </a:p>
        </p:txBody>
      </p:sp>
      <p:sp>
        <p:nvSpPr>
          <p:cNvPr id="22" name="TextBox 22"/>
          <p:cNvSpPr txBox="1"/>
          <p:nvPr/>
        </p:nvSpPr>
        <p:spPr>
          <a:xfrm>
            <a:off x="14125567" y="7882039"/>
            <a:ext cx="2428598" cy="439940"/>
          </a:xfrm>
          <a:prstGeom prst="rect">
            <a:avLst/>
          </a:prstGeom>
        </p:spPr>
        <p:txBody>
          <a:bodyPr lIns="0" tIns="0" rIns="0" bIns="0" rtlCol="0" anchor="t">
            <a:spAutoFit/>
          </a:bodyPr>
          <a:lstStyle/>
          <a:p>
            <a:pPr algn="ctr">
              <a:lnSpc>
                <a:spcPts val="2195"/>
              </a:lnSpc>
            </a:pPr>
            <a:r>
              <a:rPr lang="en-US" sz="1829">
                <a:solidFill>
                  <a:srgbClr val="808080"/>
                </a:solidFill>
                <a:latin typeface="Poppins"/>
                <a:ea typeface="Poppins"/>
                <a:cs typeface="Poppins"/>
                <a:sym typeface="Poppins"/>
              </a:rPr>
              <a:t>Slides</a:t>
            </a:r>
          </a:p>
        </p:txBody>
      </p:sp>
      <p:sp>
        <p:nvSpPr>
          <p:cNvPr id="23" name="TextBox 23"/>
          <p:cNvSpPr txBox="1"/>
          <p:nvPr/>
        </p:nvSpPr>
        <p:spPr>
          <a:xfrm>
            <a:off x="11730796" y="6663674"/>
            <a:ext cx="2428598" cy="439940"/>
          </a:xfrm>
          <a:prstGeom prst="rect">
            <a:avLst/>
          </a:prstGeom>
        </p:spPr>
        <p:txBody>
          <a:bodyPr lIns="0" tIns="0" rIns="0" bIns="0" rtlCol="0" anchor="t">
            <a:spAutoFit/>
          </a:bodyPr>
          <a:lstStyle/>
          <a:p>
            <a:pPr algn="ctr">
              <a:lnSpc>
                <a:spcPts val="2195"/>
              </a:lnSpc>
            </a:pPr>
            <a:r>
              <a:rPr lang="en-US" sz="1829">
                <a:solidFill>
                  <a:srgbClr val="808080"/>
                </a:solidFill>
                <a:latin typeface="Poppins"/>
                <a:ea typeface="Poppins"/>
                <a:cs typeface="Poppins"/>
                <a:sym typeface="Poppins"/>
              </a:rPr>
              <a:t>Labs</a:t>
            </a:r>
          </a:p>
        </p:txBody>
      </p:sp>
      <p:sp>
        <p:nvSpPr>
          <p:cNvPr id="24" name="TextBox 24"/>
          <p:cNvSpPr txBox="1"/>
          <p:nvPr/>
        </p:nvSpPr>
        <p:spPr>
          <a:xfrm>
            <a:off x="13191286" y="8741771"/>
            <a:ext cx="1528746" cy="439940"/>
          </a:xfrm>
          <a:prstGeom prst="rect">
            <a:avLst/>
          </a:prstGeom>
        </p:spPr>
        <p:txBody>
          <a:bodyPr lIns="0" tIns="0" rIns="0" bIns="0" rtlCol="0" anchor="t">
            <a:spAutoFit/>
          </a:bodyPr>
          <a:lstStyle/>
          <a:p>
            <a:pPr algn="ctr">
              <a:lnSpc>
                <a:spcPts val="2195"/>
              </a:lnSpc>
            </a:pPr>
            <a:r>
              <a:rPr lang="en-US" sz="1829">
                <a:solidFill>
                  <a:srgbClr val="808080"/>
                </a:solidFill>
                <a:latin typeface="Poppins"/>
                <a:ea typeface="Poppins"/>
                <a:cs typeface="Poppins"/>
                <a:sym typeface="Poppins"/>
              </a:rPr>
              <a:t>Attendance</a:t>
            </a:r>
          </a:p>
        </p:txBody>
      </p:sp>
      <p:sp>
        <p:nvSpPr>
          <p:cNvPr id="25" name="Freeform 25"/>
          <p:cNvSpPr/>
          <p:nvPr/>
        </p:nvSpPr>
        <p:spPr>
          <a:xfrm rot="-10800000">
            <a:off x="6598699" y="7016054"/>
            <a:ext cx="2535777" cy="1305925"/>
          </a:xfrm>
          <a:custGeom>
            <a:avLst/>
            <a:gdLst/>
            <a:ahLst/>
            <a:cxnLst/>
            <a:rect l="l" t="t" r="r" b="b"/>
            <a:pathLst>
              <a:path w="2535777" h="1305925">
                <a:moveTo>
                  <a:pt x="0" y="0"/>
                </a:moveTo>
                <a:lnTo>
                  <a:pt x="2535776" y="0"/>
                </a:lnTo>
                <a:lnTo>
                  <a:pt x="2535776" y="1305925"/>
                </a:lnTo>
                <a:lnTo>
                  <a:pt x="0" y="13059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26" name="TextBox 26"/>
          <p:cNvSpPr txBox="1"/>
          <p:nvPr/>
        </p:nvSpPr>
        <p:spPr>
          <a:xfrm>
            <a:off x="1979027" y="6481813"/>
            <a:ext cx="3743803" cy="3131438"/>
          </a:xfrm>
          <a:prstGeom prst="rect">
            <a:avLst/>
          </a:prstGeom>
        </p:spPr>
        <p:txBody>
          <a:bodyPr lIns="0" tIns="0" rIns="0" bIns="0" rtlCol="0" anchor="t">
            <a:spAutoFit/>
          </a:bodyPr>
          <a:lstStyle/>
          <a:p>
            <a:pPr algn="ctr">
              <a:lnSpc>
                <a:spcPts val="3588"/>
              </a:lnSpc>
            </a:pPr>
            <a:r>
              <a:rPr lang="en-US" sz="2600">
                <a:solidFill>
                  <a:srgbClr val="000000"/>
                </a:solidFill>
                <a:latin typeface="Poppins Bold"/>
                <a:ea typeface="Poppins Bold"/>
                <a:cs typeface="Poppins Bold"/>
                <a:sym typeface="Poppins Bold"/>
              </a:rPr>
              <a:t>Docname; source</a:t>
            </a:r>
          </a:p>
          <a:p>
            <a:pPr algn="ctr">
              <a:lnSpc>
                <a:spcPts val="3588"/>
              </a:lnSpc>
            </a:pPr>
            <a:r>
              <a:rPr lang="en-US" sz="2600">
                <a:solidFill>
                  <a:srgbClr val="000000"/>
                </a:solidFill>
                <a:latin typeface="Poppins Bold"/>
                <a:ea typeface="Poppins Bold"/>
                <a:cs typeface="Poppins Bold"/>
                <a:sym typeface="Poppins Bold"/>
              </a:rPr>
              <a:t>Docname;source</a:t>
            </a:r>
          </a:p>
          <a:p>
            <a:pPr algn="ctr">
              <a:lnSpc>
                <a:spcPts val="3588"/>
              </a:lnSpc>
            </a:pPr>
            <a:r>
              <a:rPr lang="en-US" sz="2600">
                <a:solidFill>
                  <a:srgbClr val="000000"/>
                </a:solidFill>
                <a:latin typeface="Poppins Bold"/>
                <a:ea typeface="Poppins Bold"/>
                <a:cs typeface="Poppins Bold"/>
                <a:sym typeface="Poppins Bold"/>
              </a:rPr>
              <a:t>Docname;source</a:t>
            </a:r>
          </a:p>
          <a:p>
            <a:pPr algn="ctr">
              <a:lnSpc>
                <a:spcPts val="3588"/>
              </a:lnSpc>
            </a:pPr>
            <a:r>
              <a:rPr lang="en-US" sz="2600">
                <a:solidFill>
                  <a:srgbClr val="000000"/>
                </a:solidFill>
                <a:latin typeface="Poppins Bold"/>
                <a:ea typeface="Poppins Bold"/>
                <a:cs typeface="Poppins Bold"/>
                <a:sym typeface="Poppins Bold"/>
              </a:rPr>
              <a:t>Docname;source</a:t>
            </a:r>
          </a:p>
          <a:p>
            <a:pPr algn="ctr">
              <a:lnSpc>
                <a:spcPts val="3588"/>
              </a:lnSpc>
            </a:pPr>
            <a:r>
              <a:rPr lang="en-US" sz="2600">
                <a:solidFill>
                  <a:srgbClr val="000000"/>
                </a:solidFill>
                <a:latin typeface="Poppins Bold"/>
                <a:ea typeface="Poppins Bold"/>
                <a:cs typeface="Poppins Bold"/>
                <a:sym typeface="Poppins Bold"/>
              </a:rPr>
              <a:t>Docname;source</a:t>
            </a:r>
          </a:p>
          <a:p>
            <a:pPr algn="ctr">
              <a:lnSpc>
                <a:spcPts val="3588"/>
              </a:lnSpc>
            </a:pPr>
            <a:r>
              <a:rPr lang="en-US" sz="2600">
                <a:solidFill>
                  <a:srgbClr val="000000"/>
                </a:solidFill>
                <a:latin typeface="Poppins Bold"/>
                <a:ea typeface="Poppins Bold"/>
                <a:cs typeface="Poppins Bold"/>
                <a:sym typeface="Poppins Bold"/>
              </a:rPr>
              <a:t>Docname;source</a:t>
            </a:r>
          </a:p>
          <a:p>
            <a:pPr algn="ctr">
              <a:lnSpc>
                <a:spcPts val="3588"/>
              </a:lnSpc>
            </a:pPr>
            <a:endParaRPr lang="en-US" sz="2600">
              <a:solidFill>
                <a:srgbClr val="000000"/>
              </a:solidFill>
              <a:latin typeface="Poppins Bold"/>
              <a:ea typeface="Poppins Bold"/>
              <a:cs typeface="Poppins Bold"/>
              <a:sym typeface="Poppi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33764" y="1347937"/>
            <a:ext cx="8975978"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AUTOENCODERS</a:t>
            </a:r>
          </a:p>
        </p:txBody>
      </p:sp>
      <p:sp>
        <p:nvSpPr>
          <p:cNvPr id="4" name="TextBox 4"/>
          <p:cNvSpPr txBox="1"/>
          <p:nvPr/>
        </p:nvSpPr>
        <p:spPr>
          <a:xfrm>
            <a:off x="733764" y="3379880"/>
            <a:ext cx="6561841" cy="4026788"/>
          </a:xfrm>
          <a:prstGeom prst="rect">
            <a:avLst/>
          </a:prstGeom>
        </p:spPr>
        <p:txBody>
          <a:bodyPr lIns="0" tIns="0" rIns="0" bIns="0" rtlCol="0" anchor="t">
            <a:spAutoFit/>
          </a:bodyPr>
          <a:lstStyle/>
          <a:p>
            <a:pPr algn="l">
              <a:lnSpc>
                <a:spcPts val="3588"/>
              </a:lnSpc>
            </a:pPr>
            <a:r>
              <a:rPr lang="en-US" sz="2600">
                <a:solidFill>
                  <a:srgbClr val="000000"/>
                </a:solidFill>
                <a:latin typeface="Poppins Bold"/>
                <a:ea typeface="Poppins Bold"/>
                <a:cs typeface="Poppins Bold"/>
                <a:sym typeface="Poppins Bold"/>
              </a:rPr>
              <a:t>Unsupervised dimensionality reduction technique</a:t>
            </a:r>
          </a:p>
          <a:p>
            <a:pPr algn="l">
              <a:lnSpc>
                <a:spcPts val="3588"/>
              </a:lnSpc>
            </a:pPr>
            <a:endParaRPr lang="en-US" sz="2600">
              <a:solidFill>
                <a:srgbClr val="000000"/>
              </a:solidFill>
              <a:latin typeface="Poppins Bold"/>
              <a:ea typeface="Poppins Bold"/>
              <a:cs typeface="Poppins Bold"/>
              <a:sym typeface="Poppins Bold"/>
            </a:endParaRPr>
          </a:p>
          <a:p>
            <a:pPr algn="l">
              <a:lnSpc>
                <a:spcPts val="3588"/>
              </a:lnSpc>
            </a:pPr>
            <a:r>
              <a:rPr lang="en-US" sz="2600">
                <a:solidFill>
                  <a:srgbClr val="000000"/>
                </a:solidFill>
                <a:latin typeface="Poppins Bold"/>
                <a:ea typeface="Poppins Bold"/>
                <a:cs typeface="Poppins Bold"/>
                <a:sym typeface="Poppins Bold"/>
              </a:rPr>
              <a:t>Forces bottleneck layer to encode all information</a:t>
            </a:r>
          </a:p>
          <a:p>
            <a:pPr algn="l">
              <a:lnSpc>
                <a:spcPts val="3588"/>
              </a:lnSpc>
            </a:pPr>
            <a:endParaRPr lang="en-US" sz="2600">
              <a:solidFill>
                <a:srgbClr val="000000"/>
              </a:solidFill>
              <a:latin typeface="Poppins Bold"/>
              <a:ea typeface="Poppins Bold"/>
              <a:cs typeface="Poppins Bold"/>
              <a:sym typeface="Poppins Bold"/>
            </a:endParaRPr>
          </a:p>
          <a:p>
            <a:pPr algn="l">
              <a:lnSpc>
                <a:spcPts val="3588"/>
              </a:lnSpc>
            </a:pPr>
            <a:r>
              <a:rPr lang="en-US" sz="2600">
                <a:solidFill>
                  <a:srgbClr val="000000"/>
                </a:solidFill>
                <a:latin typeface="Poppins Bold"/>
                <a:ea typeface="Poppins Bold"/>
                <a:cs typeface="Poppins Bold"/>
                <a:sym typeface="Poppins Bold"/>
              </a:rPr>
              <a:t>Good shortcut to encode information is via semantics (meaning) </a:t>
            </a:r>
          </a:p>
          <a:p>
            <a:pPr algn="l">
              <a:lnSpc>
                <a:spcPts val="3588"/>
              </a:lnSpc>
            </a:pPr>
            <a:endParaRPr lang="en-US" sz="2600">
              <a:solidFill>
                <a:srgbClr val="000000"/>
              </a:solidFill>
              <a:latin typeface="Poppins Bold"/>
              <a:ea typeface="Poppins Bold"/>
              <a:cs typeface="Poppins Bold"/>
              <a:sym typeface="Poppins Bold"/>
            </a:endParaRPr>
          </a:p>
        </p:txBody>
      </p:sp>
      <p:sp>
        <p:nvSpPr>
          <p:cNvPr id="5" name="Freeform 5"/>
          <p:cNvSpPr/>
          <p:nvPr/>
        </p:nvSpPr>
        <p:spPr>
          <a:xfrm>
            <a:off x="7295605" y="3437030"/>
            <a:ext cx="10451603" cy="4382930"/>
          </a:xfrm>
          <a:custGeom>
            <a:avLst/>
            <a:gdLst/>
            <a:ahLst/>
            <a:cxnLst/>
            <a:rect l="l" t="t" r="r" b="b"/>
            <a:pathLst>
              <a:path w="10451603" h="4382930">
                <a:moveTo>
                  <a:pt x="0" y="0"/>
                </a:moveTo>
                <a:lnTo>
                  <a:pt x="10451603" y="0"/>
                </a:lnTo>
                <a:lnTo>
                  <a:pt x="10451603" y="4382930"/>
                </a:lnTo>
                <a:lnTo>
                  <a:pt x="0" y="4382930"/>
                </a:lnTo>
                <a:lnTo>
                  <a:pt x="0" y="0"/>
                </a:lnTo>
                <a:close/>
              </a:path>
            </a:pathLst>
          </a:custGeom>
          <a:blipFill>
            <a:blip r:embed="rId4"/>
            <a:stretch>
              <a:fillRect/>
            </a:stretch>
          </a:blipFill>
        </p:spPr>
        <p:txBody>
          <a:bodyPr/>
          <a:lstStyle/>
          <a:p>
            <a:endParaRPr lang="en-PT"/>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33764" y="1347937"/>
            <a:ext cx="14625534"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WORD EMBEDDINGS - WORD2VEC</a:t>
            </a:r>
          </a:p>
        </p:txBody>
      </p:sp>
      <p:sp>
        <p:nvSpPr>
          <p:cNvPr id="4" name="TextBox 4"/>
          <p:cNvSpPr txBox="1"/>
          <p:nvPr/>
        </p:nvSpPr>
        <p:spPr>
          <a:xfrm>
            <a:off x="733764" y="3379880"/>
            <a:ext cx="6561841" cy="4026788"/>
          </a:xfrm>
          <a:prstGeom prst="rect">
            <a:avLst/>
          </a:prstGeom>
        </p:spPr>
        <p:txBody>
          <a:bodyPr lIns="0" tIns="0" rIns="0" bIns="0" rtlCol="0" anchor="t">
            <a:spAutoFit/>
          </a:bodyPr>
          <a:lstStyle/>
          <a:p>
            <a:pPr algn="l">
              <a:lnSpc>
                <a:spcPts val="3588"/>
              </a:lnSpc>
            </a:pPr>
            <a:r>
              <a:rPr lang="en-US" sz="2600">
                <a:solidFill>
                  <a:srgbClr val="000000"/>
                </a:solidFill>
                <a:latin typeface="Poppins Bold"/>
                <a:ea typeface="Poppins Bold"/>
                <a:cs typeface="Poppins Bold"/>
                <a:sym typeface="Poppins Bold"/>
              </a:rPr>
              <a:t>Enriches the notion of autoencoder by considering not only the word but also the words that show up around it</a:t>
            </a:r>
          </a:p>
          <a:p>
            <a:pPr algn="l">
              <a:lnSpc>
                <a:spcPts val="3588"/>
              </a:lnSpc>
            </a:pPr>
            <a:endParaRPr lang="en-US" sz="2600">
              <a:solidFill>
                <a:srgbClr val="000000"/>
              </a:solidFill>
              <a:latin typeface="Poppins Bold"/>
              <a:ea typeface="Poppins Bold"/>
              <a:cs typeface="Poppins Bold"/>
              <a:sym typeface="Poppins Bold"/>
            </a:endParaRPr>
          </a:p>
          <a:p>
            <a:pPr algn="l">
              <a:lnSpc>
                <a:spcPts val="3588"/>
              </a:lnSpc>
            </a:pPr>
            <a:r>
              <a:rPr lang="en-US" sz="2600">
                <a:solidFill>
                  <a:srgbClr val="000000"/>
                </a:solidFill>
                <a:latin typeface="Poppins Bold"/>
                <a:ea typeface="Poppins Bold"/>
                <a:cs typeface="Poppins Bold"/>
                <a:sym typeface="Poppins Bold"/>
              </a:rPr>
              <a:t>Two versions, depending if it's more important to guess the word based on the context or predict the context based on the word</a:t>
            </a:r>
          </a:p>
          <a:p>
            <a:pPr algn="l">
              <a:lnSpc>
                <a:spcPts val="3588"/>
              </a:lnSpc>
            </a:pPr>
            <a:endParaRPr lang="en-US" sz="2600">
              <a:solidFill>
                <a:srgbClr val="000000"/>
              </a:solidFill>
              <a:latin typeface="Poppins Bold"/>
              <a:ea typeface="Poppins Bold"/>
              <a:cs typeface="Poppins Bold"/>
              <a:sym typeface="Poppins Bold"/>
            </a:endParaRPr>
          </a:p>
        </p:txBody>
      </p:sp>
      <p:sp>
        <p:nvSpPr>
          <p:cNvPr id="5" name="TextBox 5"/>
          <p:cNvSpPr txBox="1"/>
          <p:nvPr/>
        </p:nvSpPr>
        <p:spPr>
          <a:xfrm>
            <a:off x="733764" y="9058210"/>
            <a:ext cx="14987471" cy="445388"/>
          </a:xfrm>
          <a:prstGeom prst="rect">
            <a:avLst/>
          </a:prstGeom>
        </p:spPr>
        <p:txBody>
          <a:bodyPr lIns="0" tIns="0" rIns="0" bIns="0" rtlCol="0" anchor="t">
            <a:spAutoFit/>
          </a:bodyPr>
          <a:lstStyle/>
          <a:p>
            <a:pPr algn="l">
              <a:lnSpc>
                <a:spcPts val="3588"/>
              </a:lnSpc>
            </a:pPr>
            <a:r>
              <a:rPr lang="en-US" sz="2600">
                <a:solidFill>
                  <a:srgbClr val="000000"/>
                </a:solidFill>
                <a:latin typeface="Poppins Bold"/>
                <a:ea typeface="Poppins Bold"/>
                <a:cs typeface="Poppins Bold"/>
                <a:sym typeface="Poppins Bold"/>
              </a:rPr>
              <a:t>We have huge corpuses for training, essentially all of literature created so far</a:t>
            </a:r>
          </a:p>
        </p:txBody>
      </p:sp>
      <p:sp>
        <p:nvSpPr>
          <p:cNvPr id="6" name="Freeform 6"/>
          <p:cNvSpPr/>
          <p:nvPr/>
        </p:nvSpPr>
        <p:spPr>
          <a:xfrm>
            <a:off x="8227499" y="2697557"/>
            <a:ext cx="9762347" cy="5951106"/>
          </a:xfrm>
          <a:custGeom>
            <a:avLst/>
            <a:gdLst/>
            <a:ahLst/>
            <a:cxnLst/>
            <a:rect l="l" t="t" r="r" b="b"/>
            <a:pathLst>
              <a:path w="9762347" h="5951106">
                <a:moveTo>
                  <a:pt x="0" y="0"/>
                </a:moveTo>
                <a:lnTo>
                  <a:pt x="9762347" y="0"/>
                </a:lnTo>
                <a:lnTo>
                  <a:pt x="9762347" y="5951107"/>
                </a:lnTo>
                <a:lnTo>
                  <a:pt x="0" y="5951107"/>
                </a:lnTo>
                <a:lnTo>
                  <a:pt x="0" y="0"/>
                </a:lnTo>
                <a:close/>
              </a:path>
            </a:pathLst>
          </a:custGeom>
          <a:blipFill>
            <a:blip r:embed="rId4"/>
            <a:stretch>
              <a:fillRect b="-21"/>
            </a:stretch>
          </a:blipFill>
        </p:spPr>
        <p:txBody>
          <a:bodyPr/>
          <a:lstStyle/>
          <a:p>
            <a:endParaRPr lang="en-PT"/>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33764" y="1347937"/>
            <a:ext cx="14625534"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WORD EMBEDDINGS - BERT FAMILY</a:t>
            </a:r>
          </a:p>
        </p:txBody>
      </p:sp>
      <p:sp>
        <p:nvSpPr>
          <p:cNvPr id="4" name="TextBox 4"/>
          <p:cNvSpPr txBox="1"/>
          <p:nvPr/>
        </p:nvSpPr>
        <p:spPr>
          <a:xfrm>
            <a:off x="733764" y="3379880"/>
            <a:ext cx="10799008" cy="4026788"/>
          </a:xfrm>
          <a:prstGeom prst="rect">
            <a:avLst/>
          </a:prstGeom>
        </p:spPr>
        <p:txBody>
          <a:bodyPr lIns="0" tIns="0" rIns="0" bIns="0" rtlCol="0" anchor="t">
            <a:spAutoFit/>
          </a:bodyPr>
          <a:lstStyle/>
          <a:p>
            <a:pPr algn="l">
              <a:lnSpc>
                <a:spcPts val="3588"/>
              </a:lnSpc>
            </a:pPr>
            <a:r>
              <a:rPr lang="en-US" sz="2600">
                <a:solidFill>
                  <a:srgbClr val="000000"/>
                </a:solidFill>
                <a:latin typeface="Poppins Bold"/>
                <a:ea typeface="Poppins Bold"/>
                <a:cs typeface="Poppins Bold"/>
                <a:sym typeface="Poppins Bold"/>
              </a:rPr>
              <a:t>Word2Vec still associates the same vector to the same word</a:t>
            </a:r>
          </a:p>
          <a:p>
            <a:pPr algn="l">
              <a:lnSpc>
                <a:spcPts val="3588"/>
              </a:lnSpc>
            </a:pPr>
            <a:endParaRPr lang="en-US" sz="2600">
              <a:solidFill>
                <a:srgbClr val="000000"/>
              </a:solidFill>
              <a:latin typeface="Poppins Bold"/>
              <a:ea typeface="Poppins Bold"/>
              <a:cs typeface="Poppins Bold"/>
              <a:sym typeface="Poppins Bold"/>
            </a:endParaRPr>
          </a:p>
          <a:p>
            <a:pPr algn="l">
              <a:lnSpc>
                <a:spcPts val="3588"/>
              </a:lnSpc>
            </a:pPr>
            <a:r>
              <a:rPr lang="en-US" sz="2600">
                <a:solidFill>
                  <a:srgbClr val="000000"/>
                </a:solidFill>
                <a:latin typeface="Poppins Bold"/>
                <a:ea typeface="Poppins Bold"/>
                <a:cs typeface="Poppins Bold"/>
                <a:sym typeface="Poppins Bold"/>
              </a:rPr>
              <a:t>BERT - Bidirectional Encoder Representations from Transformers consider not only the word but also it's context *during encoding*, which means it can extract different meanings from the same word</a:t>
            </a:r>
          </a:p>
          <a:p>
            <a:pPr algn="l">
              <a:lnSpc>
                <a:spcPts val="3588"/>
              </a:lnSpc>
            </a:pPr>
            <a:endParaRPr lang="en-US" sz="2600">
              <a:solidFill>
                <a:srgbClr val="000000"/>
              </a:solidFill>
              <a:latin typeface="Poppins Bold"/>
              <a:ea typeface="Poppins Bold"/>
              <a:cs typeface="Poppins Bold"/>
              <a:sym typeface="Poppins Bold"/>
            </a:endParaRPr>
          </a:p>
          <a:p>
            <a:pPr algn="l">
              <a:lnSpc>
                <a:spcPts val="3588"/>
              </a:lnSpc>
            </a:pPr>
            <a:r>
              <a:rPr lang="en-US" sz="2600">
                <a:solidFill>
                  <a:srgbClr val="000000"/>
                </a:solidFill>
                <a:latin typeface="Poppins Bold"/>
                <a:ea typeface="Poppins Bold"/>
                <a:cs typeface="Poppins Bold"/>
                <a:sym typeface="Poppins Bold"/>
              </a:rPr>
              <a:t>"the man robbed a bank" vs "the bank of the river was flooded"</a:t>
            </a:r>
          </a:p>
          <a:p>
            <a:pPr algn="l">
              <a:lnSpc>
                <a:spcPts val="3588"/>
              </a:lnSpc>
            </a:pPr>
            <a:endParaRPr lang="en-US" sz="2600">
              <a:solidFill>
                <a:srgbClr val="000000"/>
              </a:solidFill>
              <a:latin typeface="Poppins Bold"/>
              <a:ea typeface="Poppins Bold"/>
              <a:cs typeface="Poppins Bold"/>
              <a:sym typeface="Poppins Bold"/>
            </a:endParaRPr>
          </a:p>
        </p:txBody>
      </p:sp>
      <p:sp>
        <p:nvSpPr>
          <p:cNvPr id="5" name="Freeform 5"/>
          <p:cNvSpPr/>
          <p:nvPr/>
        </p:nvSpPr>
        <p:spPr>
          <a:xfrm>
            <a:off x="12014126" y="2405339"/>
            <a:ext cx="5911246" cy="7881661"/>
          </a:xfrm>
          <a:custGeom>
            <a:avLst/>
            <a:gdLst/>
            <a:ahLst/>
            <a:cxnLst/>
            <a:rect l="l" t="t" r="r" b="b"/>
            <a:pathLst>
              <a:path w="5911246" h="7881661">
                <a:moveTo>
                  <a:pt x="0" y="0"/>
                </a:moveTo>
                <a:lnTo>
                  <a:pt x="5911245" y="0"/>
                </a:lnTo>
                <a:lnTo>
                  <a:pt x="5911245" y="7881661"/>
                </a:lnTo>
                <a:lnTo>
                  <a:pt x="0" y="7881661"/>
                </a:lnTo>
                <a:lnTo>
                  <a:pt x="0" y="0"/>
                </a:lnTo>
                <a:close/>
              </a:path>
            </a:pathLst>
          </a:custGeom>
          <a:blipFill>
            <a:blip r:embed="rId4"/>
            <a:stretch>
              <a:fillRect/>
            </a:stretch>
          </a:blipFill>
        </p:spPr>
        <p:txBody>
          <a:bodyPr/>
          <a:lstStyle/>
          <a:p>
            <a:endParaRPr lang="en-PT"/>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0" y="7799832"/>
            <a:ext cx="18288000" cy="5573268"/>
          </a:xfrm>
          <a:custGeom>
            <a:avLst/>
            <a:gdLst/>
            <a:ahLst/>
            <a:cxnLst/>
            <a:rect l="l" t="t" r="r" b="b"/>
            <a:pathLst>
              <a:path w="18288000" h="5573268">
                <a:moveTo>
                  <a:pt x="0" y="0"/>
                </a:moveTo>
                <a:lnTo>
                  <a:pt x="18288000" y="0"/>
                </a:lnTo>
                <a:lnTo>
                  <a:pt x="18288000" y="5573268"/>
                </a:lnTo>
                <a:lnTo>
                  <a:pt x="0" y="5573268"/>
                </a:lnTo>
                <a:lnTo>
                  <a:pt x="0" y="0"/>
                </a:lnTo>
                <a:close/>
              </a:path>
            </a:pathLst>
          </a:custGeom>
          <a:blipFill>
            <a:blip r:embed="rId4"/>
            <a:stretch>
              <a:fillRect t="-78772" b="-39849"/>
            </a:stretch>
          </a:blipFill>
        </p:spPr>
        <p:txBody>
          <a:bodyPr/>
          <a:lstStyle/>
          <a:p>
            <a:endParaRPr lang="en-PT"/>
          </a:p>
        </p:txBody>
      </p:sp>
      <p:sp>
        <p:nvSpPr>
          <p:cNvPr id="4" name="TextBox 4"/>
          <p:cNvSpPr txBox="1"/>
          <p:nvPr/>
        </p:nvSpPr>
        <p:spPr>
          <a:xfrm>
            <a:off x="733764" y="1347937"/>
            <a:ext cx="14625534"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EMBEDDINGS </a:t>
            </a:r>
          </a:p>
        </p:txBody>
      </p:sp>
      <p:sp>
        <p:nvSpPr>
          <p:cNvPr id="5" name="TextBox 5"/>
          <p:cNvSpPr txBox="1"/>
          <p:nvPr/>
        </p:nvSpPr>
        <p:spPr>
          <a:xfrm>
            <a:off x="761655" y="2285412"/>
            <a:ext cx="16764689" cy="5369813"/>
          </a:xfrm>
          <a:prstGeom prst="rect">
            <a:avLst/>
          </a:prstGeom>
        </p:spPr>
        <p:txBody>
          <a:bodyPr lIns="0" tIns="0" rIns="0" bIns="0" rtlCol="0" anchor="t">
            <a:spAutoFit/>
          </a:bodyPr>
          <a:lstStyle/>
          <a:p>
            <a:pPr algn="l">
              <a:lnSpc>
                <a:spcPts val="3588"/>
              </a:lnSpc>
            </a:pPr>
            <a:r>
              <a:rPr lang="en-US" sz="2600" dirty="0">
                <a:solidFill>
                  <a:srgbClr val="000000"/>
                </a:solidFill>
                <a:latin typeface="Poppins Bold"/>
                <a:ea typeface="Poppins Bold"/>
                <a:cs typeface="Poppins Bold"/>
                <a:sym typeface="Poppins Bold"/>
              </a:rPr>
              <a:t>Pro : can be used pre-trained if your application is generic. For the vast majority of cases the word embeddings trained on Wikipedia are good enough</a:t>
            </a:r>
          </a:p>
          <a:p>
            <a:pPr algn="l">
              <a:lnSpc>
                <a:spcPts val="3588"/>
              </a:lnSpc>
            </a:pPr>
            <a:endParaRPr lang="en-US" sz="2600" dirty="0">
              <a:solidFill>
                <a:srgbClr val="000000"/>
              </a:solidFill>
              <a:latin typeface="Poppins Bold"/>
              <a:ea typeface="Poppins Bold"/>
              <a:cs typeface="Poppins Bold"/>
              <a:sym typeface="Poppins Bold"/>
            </a:endParaRPr>
          </a:p>
          <a:p>
            <a:pPr algn="l">
              <a:lnSpc>
                <a:spcPts val="3588"/>
              </a:lnSpc>
            </a:pPr>
            <a:r>
              <a:rPr lang="en-US" sz="2600" dirty="0">
                <a:solidFill>
                  <a:srgbClr val="000000"/>
                </a:solidFill>
                <a:latin typeface="Poppins Bold"/>
                <a:ea typeface="Poppins Bold"/>
                <a:cs typeface="Poppins Bold"/>
                <a:sym typeface="Poppins Bold"/>
              </a:rPr>
              <a:t>Pro: can be customized from a pre-learned model at a fraction of the cost. If you have a relatively modest corpus, you can piggyback on a pre trained model that already knows most of the </a:t>
            </a:r>
            <a:r>
              <a:rPr lang="en-US" sz="2600" dirty="0" err="1">
                <a:solidFill>
                  <a:srgbClr val="000000"/>
                </a:solidFill>
                <a:latin typeface="Poppins Bold"/>
                <a:ea typeface="Poppins Bold"/>
                <a:cs typeface="Poppins Bold"/>
                <a:sym typeface="Poppins Bold"/>
              </a:rPr>
              <a:t>smeantics</a:t>
            </a:r>
            <a:r>
              <a:rPr lang="en-US" sz="2600" dirty="0">
                <a:solidFill>
                  <a:srgbClr val="000000"/>
                </a:solidFill>
                <a:latin typeface="Poppins Bold"/>
                <a:ea typeface="Poppins Bold"/>
                <a:cs typeface="Poppins Bold"/>
                <a:sym typeface="Poppins Bold"/>
              </a:rPr>
              <a:t> of </a:t>
            </a:r>
            <a:r>
              <a:rPr lang="en-US" sz="2600" dirty="0" err="1">
                <a:solidFill>
                  <a:srgbClr val="000000"/>
                </a:solidFill>
                <a:latin typeface="Poppins Bold"/>
                <a:ea typeface="Poppins Bold"/>
                <a:cs typeface="Poppins Bold"/>
                <a:sym typeface="Poppins Bold"/>
              </a:rPr>
              <a:t>english</a:t>
            </a:r>
            <a:endParaRPr lang="en-US" sz="2600" dirty="0">
              <a:solidFill>
                <a:srgbClr val="000000"/>
              </a:solidFill>
              <a:latin typeface="Poppins Bold"/>
              <a:ea typeface="Poppins Bold"/>
              <a:cs typeface="Poppins Bold"/>
              <a:sym typeface="Poppins Bold"/>
            </a:endParaRPr>
          </a:p>
          <a:p>
            <a:pPr algn="l">
              <a:lnSpc>
                <a:spcPts val="3588"/>
              </a:lnSpc>
            </a:pPr>
            <a:endParaRPr lang="en-US" sz="2600" dirty="0">
              <a:solidFill>
                <a:srgbClr val="000000"/>
              </a:solidFill>
              <a:latin typeface="Poppins Bold"/>
              <a:ea typeface="Poppins Bold"/>
              <a:cs typeface="Poppins Bold"/>
              <a:sym typeface="Poppins Bold"/>
            </a:endParaRPr>
          </a:p>
          <a:p>
            <a:pPr algn="l">
              <a:lnSpc>
                <a:spcPts val="3588"/>
              </a:lnSpc>
            </a:pPr>
            <a:r>
              <a:rPr lang="en-US" sz="2600" dirty="0">
                <a:solidFill>
                  <a:srgbClr val="000000"/>
                </a:solidFill>
                <a:latin typeface="Poppins Bold"/>
                <a:ea typeface="Poppins Bold"/>
                <a:cs typeface="Poppins Bold"/>
                <a:sym typeface="Poppins Bold"/>
              </a:rPr>
              <a:t>Con: can be quite difficult to train from scratch. Pretty much only google and a few other large data holders can create these models (queue GPT3)</a:t>
            </a:r>
          </a:p>
          <a:p>
            <a:pPr algn="l">
              <a:lnSpc>
                <a:spcPts val="3588"/>
              </a:lnSpc>
            </a:pPr>
            <a:endParaRPr lang="en-US" sz="2600" dirty="0">
              <a:solidFill>
                <a:srgbClr val="000000"/>
              </a:solidFill>
              <a:latin typeface="Poppins Bold"/>
              <a:ea typeface="Poppins Bold"/>
              <a:cs typeface="Poppins Bold"/>
              <a:sym typeface="Poppins Bold"/>
            </a:endParaRPr>
          </a:p>
          <a:p>
            <a:pPr algn="l">
              <a:lnSpc>
                <a:spcPts val="3588"/>
              </a:lnSpc>
            </a:pPr>
            <a:r>
              <a:rPr lang="en-US" sz="2600" dirty="0">
                <a:solidFill>
                  <a:srgbClr val="000000"/>
                </a:solidFill>
                <a:latin typeface="Poppins Bold"/>
                <a:ea typeface="Poppins Bold"/>
                <a:cs typeface="Poppins Bold"/>
                <a:sym typeface="Poppins Bold"/>
              </a:rPr>
              <a:t>Con: they are too cool. Food and shelter are also needed but pale in comparison.</a:t>
            </a:r>
          </a:p>
          <a:p>
            <a:pPr algn="l">
              <a:lnSpc>
                <a:spcPts val="3588"/>
              </a:lnSpc>
            </a:pPr>
            <a:endParaRPr lang="en-US" sz="2600" dirty="0">
              <a:solidFill>
                <a:srgbClr val="000000"/>
              </a:solidFill>
              <a:latin typeface="Poppins Bold"/>
              <a:ea typeface="Poppins Bold"/>
              <a:cs typeface="Poppins Bold"/>
              <a:sym typeface="Poppi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33764" y="1347937"/>
            <a:ext cx="8975978"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conceptFundamental</a:t>
            </a:r>
          </a:p>
        </p:txBody>
      </p:sp>
      <p:sp>
        <p:nvSpPr>
          <p:cNvPr id="4" name="TextBox 4"/>
          <p:cNvSpPr txBox="1"/>
          <p:nvPr/>
        </p:nvSpPr>
        <p:spPr>
          <a:xfrm>
            <a:off x="733764" y="2597261"/>
            <a:ext cx="9408756" cy="1055370"/>
          </a:xfrm>
          <a:prstGeom prst="rect">
            <a:avLst/>
          </a:prstGeom>
        </p:spPr>
        <p:txBody>
          <a:bodyPr lIns="0" tIns="0" rIns="0" bIns="0" rtlCol="0" anchor="t">
            <a:spAutoFit/>
          </a:bodyPr>
          <a:lstStyle/>
          <a:p>
            <a:pPr algn="l">
              <a:lnSpc>
                <a:spcPts val="4140"/>
              </a:lnSpc>
            </a:pPr>
            <a:r>
              <a:rPr lang="en-US" sz="3000">
                <a:solidFill>
                  <a:srgbClr val="000000"/>
                </a:solidFill>
                <a:latin typeface="Poppins Bold"/>
                <a:ea typeface="Poppins Bold"/>
                <a:cs typeface="Poppins Bold"/>
                <a:sym typeface="Poppins Bold"/>
              </a:rPr>
              <a:t>"You shall know a word by the company it keeps"</a:t>
            </a:r>
          </a:p>
        </p:txBody>
      </p:sp>
      <p:sp>
        <p:nvSpPr>
          <p:cNvPr id="5" name="Freeform 5"/>
          <p:cNvSpPr/>
          <p:nvPr/>
        </p:nvSpPr>
        <p:spPr>
          <a:xfrm>
            <a:off x="-282626" y="3992719"/>
            <a:ext cx="13204498" cy="5676221"/>
          </a:xfrm>
          <a:custGeom>
            <a:avLst/>
            <a:gdLst/>
            <a:ahLst/>
            <a:cxnLst/>
            <a:rect l="l" t="t" r="r" b="b"/>
            <a:pathLst>
              <a:path w="13204498" h="5676221">
                <a:moveTo>
                  <a:pt x="0" y="0"/>
                </a:moveTo>
                <a:lnTo>
                  <a:pt x="13204498" y="0"/>
                </a:lnTo>
                <a:lnTo>
                  <a:pt x="13204498" y="5676221"/>
                </a:lnTo>
                <a:lnTo>
                  <a:pt x="0" y="5676221"/>
                </a:lnTo>
                <a:lnTo>
                  <a:pt x="0" y="0"/>
                </a:lnTo>
                <a:close/>
              </a:path>
            </a:pathLst>
          </a:custGeom>
          <a:blipFill>
            <a:blip r:embed="rId4"/>
            <a:stretch>
              <a:fillRect t="-51696" r="-31874"/>
            </a:stretch>
          </a:blipFill>
        </p:spPr>
        <p:txBody>
          <a:bodyPr/>
          <a:lstStyle/>
          <a:p>
            <a:endParaRPr lang="en-PT"/>
          </a:p>
        </p:txBody>
      </p:sp>
      <p:sp>
        <p:nvSpPr>
          <p:cNvPr id="6" name="Freeform 6"/>
          <p:cNvSpPr/>
          <p:nvPr/>
        </p:nvSpPr>
        <p:spPr>
          <a:xfrm>
            <a:off x="13275619" y="1779894"/>
            <a:ext cx="4693645" cy="7889046"/>
          </a:xfrm>
          <a:custGeom>
            <a:avLst/>
            <a:gdLst/>
            <a:ahLst/>
            <a:cxnLst/>
            <a:rect l="l" t="t" r="r" b="b"/>
            <a:pathLst>
              <a:path w="4693645" h="7889046">
                <a:moveTo>
                  <a:pt x="0" y="0"/>
                </a:moveTo>
                <a:lnTo>
                  <a:pt x="4693645" y="0"/>
                </a:lnTo>
                <a:lnTo>
                  <a:pt x="4693645" y="7889046"/>
                </a:lnTo>
                <a:lnTo>
                  <a:pt x="0" y="7889046"/>
                </a:lnTo>
                <a:lnTo>
                  <a:pt x="0" y="0"/>
                </a:lnTo>
                <a:close/>
              </a:path>
            </a:pathLst>
          </a:custGeom>
          <a:blipFill>
            <a:blip r:embed="rId4"/>
            <a:stretch>
              <a:fillRect l="-297930" t="-17069"/>
            </a:stretch>
          </a:blipFill>
        </p:spPr>
        <p:txBody>
          <a:bodyPr/>
          <a:lstStyle/>
          <a:p>
            <a:endParaRPr lang="en-PT"/>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733764" y="2674330"/>
            <a:ext cx="15292786" cy="5576845"/>
          </a:xfrm>
          <a:custGeom>
            <a:avLst/>
            <a:gdLst/>
            <a:ahLst/>
            <a:cxnLst/>
            <a:rect l="l" t="t" r="r" b="b"/>
            <a:pathLst>
              <a:path w="15292786" h="5576845">
                <a:moveTo>
                  <a:pt x="0" y="0"/>
                </a:moveTo>
                <a:lnTo>
                  <a:pt x="15292786" y="0"/>
                </a:lnTo>
                <a:lnTo>
                  <a:pt x="15292786" y="5576844"/>
                </a:lnTo>
                <a:lnTo>
                  <a:pt x="0" y="5576844"/>
                </a:lnTo>
                <a:lnTo>
                  <a:pt x="0" y="0"/>
                </a:lnTo>
                <a:close/>
              </a:path>
            </a:pathLst>
          </a:custGeom>
          <a:blipFill>
            <a:blip r:embed="rId4"/>
            <a:stretch>
              <a:fillRect t="-25007"/>
            </a:stretch>
          </a:blipFill>
        </p:spPr>
        <p:txBody>
          <a:bodyPr/>
          <a:lstStyle/>
          <a:p>
            <a:endParaRPr lang="en-PT"/>
          </a:p>
        </p:txBody>
      </p:sp>
      <p:sp>
        <p:nvSpPr>
          <p:cNvPr id="4" name="Freeform 4"/>
          <p:cNvSpPr/>
          <p:nvPr/>
        </p:nvSpPr>
        <p:spPr>
          <a:xfrm>
            <a:off x="0" y="8251174"/>
            <a:ext cx="18288000" cy="2390482"/>
          </a:xfrm>
          <a:custGeom>
            <a:avLst/>
            <a:gdLst/>
            <a:ahLst/>
            <a:cxnLst/>
            <a:rect l="l" t="t" r="r" b="b"/>
            <a:pathLst>
              <a:path w="18288000" h="2390482">
                <a:moveTo>
                  <a:pt x="0" y="0"/>
                </a:moveTo>
                <a:lnTo>
                  <a:pt x="18288000" y="0"/>
                </a:lnTo>
                <a:lnTo>
                  <a:pt x="18288000" y="2390482"/>
                </a:lnTo>
                <a:lnTo>
                  <a:pt x="0" y="2390482"/>
                </a:lnTo>
                <a:lnTo>
                  <a:pt x="0" y="0"/>
                </a:lnTo>
                <a:close/>
              </a:path>
            </a:pathLst>
          </a:custGeom>
          <a:blipFill>
            <a:blip r:embed="rId5"/>
            <a:stretch>
              <a:fillRect t="-217871" b="-191832"/>
            </a:stretch>
          </a:blipFill>
        </p:spPr>
        <p:txBody>
          <a:bodyPr/>
          <a:lstStyle/>
          <a:p>
            <a:endParaRPr lang="en-PT"/>
          </a:p>
        </p:txBody>
      </p:sp>
      <p:sp>
        <p:nvSpPr>
          <p:cNvPr id="5" name="TextBox 5"/>
          <p:cNvSpPr txBox="1"/>
          <p:nvPr/>
        </p:nvSpPr>
        <p:spPr>
          <a:xfrm>
            <a:off x="733764" y="1347937"/>
            <a:ext cx="12266040"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Why learn vector space models?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57529" y="1097514"/>
            <a:ext cx="17886153" cy="7928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WHAT ARE EMBEDDINGS?</a:t>
            </a:r>
          </a:p>
        </p:txBody>
      </p:sp>
      <p:sp>
        <p:nvSpPr>
          <p:cNvPr id="4" name="TextBox 4"/>
          <p:cNvSpPr txBox="1"/>
          <p:nvPr/>
        </p:nvSpPr>
        <p:spPr>
          <a:xfrm>
            <a:off x="784623" y="2133505"/>
            <a:ext cx="16819106" cy="4215002"/>
          </a:xfrm>
          <a:prstGeom prst="rect">
            <a:avLst/>
          </a:prstGeom>
        </p:spPr>
        <p:txBody>
          <a:bodyPr lIns="0" tIns="0" rIns="0" bIns="0" rtlCol="0" anchor="t">
            <a:spAutoFit/>
          </a:bodyPr>
          <a:lstStyle/>
          <a:p>
            <a:pPr marL="582935" lvl="1" indent="-291467" algn="l">
              <a:lnSpc>
                <a:spcPts val="3726"/>
              </a:lnSpc>
              <a:buFont typeface="Arial"/>
              <a:buChar char="•"/>
            </a:pPr>
            <a:r>
              <a:rPr lang="en-US" sz="2700" spc="24">
                <a:solidFill>
                  <a:srgbClr val="000000"/>
                </a:solidFill>
                <a:latin typeface="Poppins"/>
                <a:ea typeface="Poppins"/>
                <a:cs typeface="Poppins"/>
                <a:sym typeface="Poppins"/>
              </a:rPr>
              <a:t>Embeddings are mathematical representations of unstructured information (text, sound, images) that allows objects with similar semantics to have similar representations</a:t>
            </a:r>
          </a:p>
          <a:p>
            <a:pPr algn="l">
              <a:lnSpc>
                <a:spcPts val="3726"/>
              </a:lnSpc>
            </a:pPr>
            <a:endParaRPr lang="en-US" sz="2700" spc="24">
              <a:solidFill>
                <a:srgbClr val="000000"/>
              </a:solidFill>
              <a:latin typeface="Poppins"/>
              <a:ea typeface="Poppins"/>
              <a:cs typeface="Poppins"/>
              <a:sym typeface="Poppins"/>
            </a:endParaRPr>
          </a:p>
          <a:p>
            <a:pPr marL="582935" lvl="1" indent="-291467" algn="l">
              <a:lnSpc>
                <a:spcPts val="3726"/>
              </a:lnSpc>
              <a:buFont typeface="Arial"/>
              <a:buChar char="•"/>
            </a:pPr>
            <a:r>
              <a:rPr lang="en-US" sz="2700" spc="24">
                <a:solidFill>
                  <a:srgbClr val="000000"/>
                </a:solidFill>
                <a:latin typeface="Poppins"/>
                <a:ea typeface="Poppins"/>
                <a:cs typeface="Poppins"/>
                <a:sym typeface="Poppins"/>
              </a:rPr>
              <a:t>e.g. in a good text embedding, words with similar meanings are embedded in similar vectors (contrast this with BoW)</a:t>
            </a:r>
          </a:p>
          <a:p>
            <a:pPr algn="l">
              <a:lnSpc>
                <a:spcPts val="3726"/>
              </a:lnSpc>
            </a:pPr>
            <a:endParaRPr lang="en-US" sz="2700" spc="24">
              <a:solidFill>
                <a:srgbClr val="000000"/>
              </a:solidFill>
              <a:latin typeface="Poppins"/>
              <a:ea typeface="Poppins"/>
              <a:cs typeface="Poppins"/>
              <a:sym typeface="Poppins"/>
            </a:endParaRPr>
          </a:p>
          <a:p>
            <a:pPr marL="582935" lvl="1" indent="-291467" algn="l">
              <a:lnSpc>
                <a:spcPts val="3726"/>
              </a:lnSpc>
              <a:buFont typeface="Arial"/>
              <a:buChar char="•"/>
            </a:pPr>
            <a:r>
              <a:rPr lang="en-US" sz="2700" spc="24">
                <a:solidFill>
                  <a:srgbClr val="000000"/>
                </a:solidFill>
                <a:latin typeface="Poppins"/>
                <a:ea typeface="Poppins"/>
                <a:cs typeface="Poppins"/>
                <a:sym typeface="Poppins"/>
              </a:rPr>
              <a:t>e.g. in a good image embedding, pictures with similar objects are embedded in similar vectors</a:t>
            </a:r>
          </a:p>
          <a:p>
            <a:pPr algn="l">
              <a:lnSpc>
                <a:spcPts val="3726"/>
              </a:lnSpc>
            </a:pPr>
            <a:endParaRPr lang="en-US" sz="2700" spc="24">
              <a:solidFill>
                <a:srgbClr val="000000"/>
              </a:solidFill>
              <a:latin typeface="Poppins"/>
              <a:ea typeface="Poppins"/>
              <a:cs typeface="Poppins"/>
              <a:sym typeface="Poppins"/>
            </a:endParaRPr>
          </a:p>
        </p:txBody>
      </p:sp>
      <p:sp>
        <p:nvSpPr>
          <p:cNvPr id="5" name="TextBox 5"/>
          <p:cNvSpPr txBox="1"/>
          <p:nvPr/>
        </p:nvSpPr>
        <p:spPr>
          <a:xfrm>
            <a:off x="6789697" y="9677451"/>
            <a:ext cx="11251751" cy="306705"/>
          </a:xfrm>
          <a:prstGeom prst="rect">
            <a:avLst/>
          </a:prstGeom>
        </p:spPr>
        <p:txBody>
          <a:bodyPr lIns="0" tIns="0" rIns="0" bIns="0" rtlCol="0" anchor="t">
            <a:spAutoFit/>
          </a:bodyPr>
          <a:lstStyle/>
          <a:p>
            <a:pPr algn="r">
              <a:lnSpc>
                <a:spcPts val="2520"/>
              </a:lnSpc>
            </a:pPr>
            <a:r>
              <a:rPr lang="en-US" sz="1800" spc="144">
                <a:solidFill>
                  <a:srgbClr val="2DC5FA"/>
                </a:solidFill>
                <a:latin typeface="Quicksand Bold"/>
                <a:ea typeface="Quicksand Bold"/>
                <a:cs typeface="Quicksand Bold"/>
                <a:sym typeface="Quicksand Bold"/>
              </a:rPr>
              <a:t>Data Squad | Supervised Learning</a:t>
            </a:r>
          </a:p>
        </p:txBody>
      </p:sp>
      <p:sp>
        <p:nvSpPr>
          <p:cNvPr id="6" name="Freeform 6"/>
          <p:cNvSpPr/>
          <p:nvPr/>
        </p:nvSpPr>
        <p:spPr>
          <a:xfrm>
            <a:off x="3734070" y="6348507"/>
            <a:ext cx="3042335" cy="2799831"/>
          </a:xfrm>
          <a:custGeom>
            <a:avLst/>
            <a:gdLst/>
            <a:ahLst/>
            <a:cxnLst/>
            <a:rect l="l" t="t" r="r" b="b"/>
            <a:pathLst>
              <a:path w="3042335" h="2799831">
                <a:moveTo>
                  <a:pt x="0" y="0"/>
                </a:moveTo>
                <a:lnTo>
                  <a:pt x="3042335" y="0"/>
                </a:lnTo>
                <a:lnTo>
                  <a:pt x="3042335" y="2799831"/>
                </a:lnTo>
                <a:lnTo>
                  <a:pt x="0" y="2799831"/>
                </a:lnTo>
                <a:lnTo>
                  <a:pt x="0" y="0"/>
                </a:lnTo>
                <a:close/>
              </a:path>
            </a:pathLst>
          </a:custGeom>
          <a:blipFill>
            <a:blip r:embed="rId4"/>
            <a:stretch>
              <a:fillRect l="-31350" r="-32986"/>
            </a:stretch>
          </a:blipFill>
        </p:spPr>
        <p:txBody>
          <a:bodyPr/>
          <a:lstStyle/>
          <a:p>
            <a:endParaRPr lang="en-PT"/>
          </a:p>
        </p:txBody>
      </p:sp>
      <p:sp>
        <p:nvSpPr>
          <p:cNvPr id="7" name="Freeform 7"/>
          <p:cNvSpPr/>
          <p:nvPr/>
        </p:nvSpPr>
        <p:spPr>
          <a:xfrm>
            <a:off x="7586102" y="6348507"/>
            <a:ext cx="2762109" cy="2799831"/>
          </a:xfrm>
          <a:custGeom>
            <a:avLst/>
            <a:gdLst/>
            <a:ahLst/>
            <a:cxnLst/>
            <a:rect l="l" t="t" r="r" b="b"/>
            <a:pathLst>
              <a:path w="2762109" h="2799831">
                <a:moveTo>
                  <a:pt x="0" y="0"/>
                </a:moveTo>
                <a:lnTo>
                  <a:pt x="2762110" y="0"/>
                </a:lnTo>
                <a:lnTo>
                  <a:pt x="2762110" y="2799831"/>
                </a:lnTo>
                <a:lnTo>
                  <a:pt x="0" y="2799831"/>
                </a:lnTo>
                <a:lnTo>
                  <a:pt x="0" y="0"/>
                </a:lnTo>
                <a:close/>
              </a:path>
            </a:pathLst>
          </a:custGeom>
          <a:blipFill>
            <a:blip r:embed="rId5"/>
            <a:stretch>
              <a:fillRect l="-1365"/>
            </a:stretch>
          </a:blipFill>
        </p:spPr>
        <p:txBody>
          <a:bodyPr/>
          <a:lstStyle/>
          <a:p>
            <a:endParaRPr lang="en-PT"/>
          </a:p>
        </p:txBody>
      </p:sp>
      <p:sp>
        <p:nvSpPr>
          <p:cNvPr id="8" name="Freeform 8"/>
          <p:cNvSpPr/>
          <p:nvPr/>
        </p:nvSpPr>
        <p:spPr>
          <a:xfrm>
            <a:off x="11015702" y="6348507"/>
            <a:ext cx="3414847" cy="2799831"/>
          </a:xfrm>
          <a:custGeom>
            <a:avLst/>
            <a:gdLst/>
            <a:ahLst/>
            <a:cxnLst/>
            <a:rect l="l" t="t" r="r" b="b"/>
            <a:pathLst>
              <a:path w="3414847" h="2799831">
                <a:moveTo>
                  <a:pt x="0" y="0"/>
                </a:moveTo>
                <a:lnTo>
                  <a:pt x="3414848" y="0"/>
                </a:lnTo>
                <a:lnTo>
                  <a:pt x="3414848" y="2799831"/>
                </a:lnTo>
                <a:lnTo>
                  <a:pt x="0" y="2799831"/>
                </a:lnTo>
                <a:lnTo>
                  <a:pt x="0" y="0"/>
                </a:lnTo>
                <a:close/>
              </a:path>
            </a:pathLst>
          </a:custGeom>
          <a:blipFill>
            <a:blip r:embed="rId6"/>
            <a:stretch>
              <a:fillRect l="-143393" t="-65166" r="-33101" b="-59244"/>
            </a:stretch>
          </a:blipFill>
        </p:spPr>
        <p:txBody>
          <a:bodyPr/>
          <a:lstStyle/>
          <a:p>
            <a:endParaRPr lang="en-PT"/>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57529" y="1107039"/>
            <a:ext cx="19783125" cy="2197616"/>
          </a:xfrm>
          <a:prstGeom prst="rect">
            <a:avLst/>
          </a:prstGeom>
        </p:spPr>
        <p:txBody>
          <a:bodyPr lIns="0" tIns="0" rIns="0" bIns="0" rtlCol="0" anchor="t">
            <a:spAutoFit/>
          </a:bodyPr>
          <a:lstStyle/>
          <a:p>
            <a:pPr algn="l">
              <a:lnSpc>
                <a:spcPts val="5760"/>
              </a:lnSpc>
            </a:pPr>
            <a:r>
              <a:rPr lang="en-US" sz="6000">
                <a:solidFill>
                  <a:srgbClr val="434343"/>
                </a:solidFill>
                <a:latin typeface="Poppins"/>
                <a:ea typeface="Poppins"/>
                <a:cs typeface="Poppins"/>
                <a:sym typeface="Poppins"/>
              </a:rPr>
              <a:t>Embeddings</a:t>
            </a:r>
          </a:p>
          <a:p>
            <a:pPr algn="l">
              <a:lnSpc>
                <a:spcPts val="5472"/>
              </a:lnSpc>
            </a:pPr>
            <a:endParaRPr lang="en-US" sz="6000">
              <a:solidFill>
                <a:srgbClr val="434343"/>
              </a:solidFill>
              <a:latin typeface="Poppins"/>
              <a:ea typeface="Poppins"/>
              <a:cs typeface="Poppins"/>
              <a:sym typeface="Poppins"/>
            </a:endParaRPr>
          </a:p>
          <a:p>
            <a:pPr algn="l">
              <a:lnSpc>
                <a:spcPts val="5472"/>
              </a:lnSpc>
            </a:pPr>
            <a:endParaRPr lang="en-US" sz="6000">
              <a:solidFill>
                <a:srgbClr val="434343"/>
              </a:solidFill>
              <a:latin typeface="Poppins"/>
              <a:ea typeface="Poppins"/>
              <a:cs typeface="Poppins"/>
              <a:sym typeface="Poppins"/>
            </a:endParaRPr>
          </a:p>
        </p:txBody>
      </p:sp>
      <p:grpSp>
        <p:nvGrpSpPr>
          <p:cNvPr id="4" name="Group 4"/>
          <p:cNvGrpSpPr/>
          <p:nvPr/>
        </p:nvGrpSpPr>
        <p:grpSpPr>
          <a:xfrm>
            <a:off x="565484" y="2987775"/>
            <a:ext cx="17157032" cy="4311450"/>
            <a:chOff x="0" y="0"/>
            <a:chExt cx="22876043" cy="5748600"/>
          </a:xfrm>
        </p:grpSpPr>
        <p:sp>
          <p:nvSpPr>
            <p:cNvPr id="5" name="Freeform 5"/>
            <p:cNvSpPr/>
            <p:nvPr/>
          </p:nvSpPr>
          <p:spPr>
            <a:xfrm>
              <a:off x="0" y="0"/>
              <a:ext cx="22876002" cy="5748655"/>
            </a:xfrm>
            <a:custGeom>
              <a:avLst/>
              <a:gdLst/>
              <a:ahLst/>
              <a:cxnLst/>
              <a:rect l="l" t="t" r="r" b="b"/>
              <a:pathLst>
                <a:path w="22876002" h="5748655">
                  <a:moveTo>
                    <a:pt x="0" y="0"/>
                  </a:moveTo>
                  <a:lnTo>
                    <a:pt x="22876002" y="0"/>
                  </a:lnTo>
                  <a:lnTo>
                    <a:pt x="22876002" y="5748655"/>
                  </a:lnTo>
                  <a:lnTo>
                    <a:pt x="0" y="5748655"/>
                  </a:lnTo>
                  <a:lnTo>
                    <a:pt x="0" y="0"/>
                  </a:lnTo>
                  <a:close/>
                </a:path>
              </a:pathLst>
            </a:custGeom>
            <a:blipFill>
              <a:blip r:embed="rId4"/>
              <a:stretch>
                <a:fillRect l="-2254" r="-2254"/>
              </a:stretch>
            </a:blipFill>
          </p:spPr>
          <p:txBody>
            <a:bodyPr/>
            <a:lstStyle/>
            <a:p>
              <a:endParaRPr lang="en-PT"/>
            </a:p>
          </p:txBody>
        </p:sp>
      </p:grpSp>
      <p:sp>
        <p:nvSpPr>
          <p:cNvPr id="6" name="Freeform 6"/>
          <p:cNvSpPr/>
          <p:nvPr/>
        </p:nvSpPr>
        <p:spPr>
          <a:xfrm>
            <a:off x="0" y="7623075"/>
            <a:ext cx="18288000" cy="5750025"/>
          </a:xfrm>
          <a:custGeom>
            <a:avLst/>
            <a:gdLst/>
            <a:ahLst/>
            <a:cxnLst/>
            <a:rect l="l" t="t" r="r" b="b"/>
            <a:pathLst>
              <a:path w="18288000" h="5750025">
                <a:moveTo>
                  <a:pt x="0" y="0"/>
                </a:moveTo>
                <a:lnTo>
                  <a:pt x="18288000" y="0"/>
                </a:lnTo>
                <a:lnTo>
                  <a:pt x="18288000" y="5750025"/>
                </a:lnTo>
                <a:lnTo>
                  <a:pt x="0" y="5750025"/>
                </a:lnTo>
                <a:lnTo>
                  <a:pt x="0" y="0"/>
                </a:lnTo>
                <a:close/>
              </a:path>
            </a:pathLst>
          </a:custGeom>
          <a:blipFill>
            <a:blip r:embed="rId5"/>
            <a:stretch>
              <a:fillRect t="-66403" b="-12500"/>
            </a:stretch>
          </a:blipFill>
        </p:spPr>
        <p:txBody>
          <a:bodyPr/>
          <a:lstStyle/>
          <a:p>
            <a:endParaRPr lang="en-PT"/>
          </a:p>
        </p:txBody>
      </p:sp>
      <p:sp>
        <p:nvSpPr>
          <p:cNvPr id="7" name="TextBox 7"/>
          <p:cNvSpPr txBox="1"/>
          <p:nvPr/>
        </p:nvSpPr>
        <p:spPr>
          <a:xfrm>
            <a:off x="784623" y="2133505"/>
            <a:ext cx="16819106" cy="531495"/>
          </a:xfrm>
          <a:prstGeom prst="rect">
            <a:avLst/>
          </a:prstGeom>
        </p:spPr>
        <p:txBody>
          <a:bodyPr lIns="0" tIns="0" rIns="0" bIns="0" rtlCol="0" anchor="t">
            <a:spAutoFit/>
          </a:bodyPr>
          <a:lstStyle/>
          <a:p>
            <a:pPr algn="l">
              <a:lnSpc>
                <a:spcPts val="4140"/>
              </a:lnSpc>
            </a:pPr>
            <a:r>
              <a:rPr lang="en-US" sz="3000">
                <a:solidFill>
                  <a:srgbClr val="000000"/>
                </a:solidFill>
                <a:latin typeface="Poppins"/>
                <a:ea typeface="Poppins"/>
                <a:cs typeface="Poppins"/>
                <a:sym typeface="Poppins"/>
              </a:rPr>
              <a:t>from words to numbers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8656406" y="6638886"/>
            <a:ext cx="2713095" cy="1790642"/>
          </a:xfrm>
          <a:custGeom>
            <a:avLst/>
            <a:gdLst/>
            <a:ahLst/>
            <a:cxnLst/>
            <a:rect l="l" t="t" r="r" b="b"/>
            <a:pathLst>
              <a:path w="2713095" h="1790642">
                <a:moveTo>
                  <a:pt x="0" y="0"/>
                </a:moveTo>
                <a:lnTo>
                  <a:pt x="2713095" y="0"/>
                </a:lnTo>
                <a:lnTo>
                  <a:pt x="2713095" y="1790642"/>
                </a:lnTo>
                <a:lnTo>
                  <a:pt x="0" y="17906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PT"/>
          </a:p>
        </p:txBody>
      </p:sp>
      <p:sp>
        <p:nvSpPr>
          <p:cNvPr id="4" name="Freeform 4"/>
          <p:cNvSpPr/>
          <p:nvPr/>
        </p:nvSpPr>
        <p:spPr>
          <a:xfrm>
            <a:off x="8387888" y="5907108"/>
            <a:ext cx="3250129" cy="3254197"/>
          </a:xfrm>
          <a:custGeom>
            <a:avLst/>
            <a:gdLst/>
            <a:ahLst/>
            <a:cxnLst/>
            <a:rect l="l" t="t" r="r" b="b"/>
            <a:pathLst>
              <a:path w="3250129" h="3254197">
                <a:moveTo>
                  <a:pt x="0" y="0"/>
                </a:moveTo>
                <a:lnTo>
                  <a:pt x="3250130" y="0"/>
                </a:lnTo>
                <a:lnTo>
                  <a:pt x="3250130" y="3254197"/>
                </a:lnTo>
                <a:lnTo>
                  <a:pt x="0" y="32541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PT"/>
          </a:p>
        </p:txBody>
      </p:sp>
      <p:sp>
        <p:nvSpPr>
          <p:cNvPr id="5" name="TextBox 5"/>
          <p:cNvSpPr txBox="1"/>
          <p:nvPr/>
        </p:nvSpPr>
        <p:spPr>
          <a:xfrm>
            <a:off x="757529" y="1107039"/>
            <a:ext cx="19783125" cy="2197616"/>
          </a:xfrm>
          <a:prstGeom prst="rect">
            <a:avLst/>
          </a:prstGeom>
        </p:spPr>
        <p:txBody>
          <a:bodyPr lIns="0" tIns="0" rIns="0" bIns="0" rtlCol="0" anchor="t">
            <a:spAutoFit/>
          </a:bodyPr>
          <a:lstStyle/>
          <a:p>
            <a:pPr algn="l">
              <a:lnSpc>
                <a:spcPts val="5760"/>
              </a:lnSpc>
            </a:pPr>
            <a:r>
              <a:rPr lang="en-US" sz="6000">
                <a:solidFill>
                  <a:srgbClr val="434343"/>
                </a:solidFill>
                <a:latin typeface="Poppins"/>
                <a:ea typeface="Poppins"/>
                <a:cs typeface="Poppins"/>
                <a:sym typeface="Poppins"/>
              </a:rPr>
              <a:t>Embeddings</a:t>
            </a:r>
          </a:p>
          <a:p>
            <a:pPr algn="l">
              <a:lnSpc>
                <a:spcPts val="5472"/>
              </a:lnSpc>
            </a:pPr>
            <a:endParaRPr lang="en-US" sz="6000">
              <a:solidFill>
                <a:srgbClr val="434343"/>
              </a:solidFill>
              <a:latin typeface="Poppins"/>
              <a:ea typeface="Poppins"/>
              <a:cs typeface="Poppins"/>
              <a:sym typeface="Poppins"/>
            </a:endParaRPr>
          </a:p>
          <a:p>
            <a:pPr algn="l">
              <a:lnSpc>
                <a:spcPts val="5472"/>
              </a:lnSpc>
            </a:pPr>
            <a:endParaRPr lang="en-US" sz="6000">
              <a:solidFill>
                <a:srgbClr val="434343"/>
              </a:solidFill>
              <a:latin typeface="Poppins"/>
              <a:ea typeface="Poppins"/>
              <a:cs typeface="Poppins"/>
              <a:sym typeface="Poppins"/>
            </a:endParaRPr>
          </a:p>
        </p:txBody>
      </p:sp>
      <p:sp>
        <p:nvSpPr>
          <p:cNvPr id="6" name="TextBox 6"/>
          <p:cNvSpPr txBox="1"/>
          <p:nvPr/>
        </p:nvSpPr>
        <p:spPr>
          <a:xfrm>
            <a:off x="784623" y="2133505"/>
            <a:ext cx="16819106" cy="531495"/>
          </a:xfrm>
          <a:prstGeom prst="rect">
            <a:avLst/>
          </a:prstGeom>
        </p:spPr>
        <p:txBody>
          <a:bodyPr lIns="0" tIns="0" rIns="0" bIns="0" rtlCol="0" anchor="t">
            <a:spAutoFit/>
          </a:bodyPr>
          <a:lstStyle/>
          <a:p>
            <a:pPr algn="l">
              <a:lnSpc>
                <a:spcPts val="4140"/>
              </a:lnSpc>
            </a:pPr>
            <a:r>
              <a:rPr lang="en-US" sz="3000">
                <a:solidFill>
                  <a:srgbClr val="000000"/>
                </a:solidFill>
                <a:latin typeface="Poppins"/>
                <a:ea typeface="Poppins"/>
                <a:cs typeface="Poppins"/>
                <a:sym typeface="Poppins"/>
              </a:rPr>
              <a:t>from words to numbers</a:t>
            </a:r>
          </a:p>
        </p:txBody>
      </p:sp>
      <p:sp>
        <p:nvSpPr>
          <p:cNvPr id="7" name="TextBox 7"/>
          <p:cNvSpPr txBox="1"/>
          <p:nvPr/>
        </p:nvSpPr>
        <p:spPr>
          <a:xfrm>
            <a:off x="734447" y="3000808"/>
            <a:ext cx="16819106" cy="531495"/>
          </a:xfrm>
          <a:prstGeom prst="rect">
            <a:avLst/>
          </a:prstGeom>
        </p:spPr>
        <p:txBody>
          <a:bodyPr lIns="0" tIns="0" rIns="0" bIns="0" rtlCol="0" anchor="t">
            <a:spAutoFit/>
          </a:bodyPr>
          <a:lstStyle/>
          <a:p>
            <a:pPr algn="l">
              <a:lnSpc>
                <a:spcPts val="4140"/>
              </a:lnSpc>
            </a:pPr>
            <a:r>
              <a:rPr lang="en-US" sz="3000">
                <a:solidFill>
                  <a:srgbClr val="000000"/>
                </a:solidFill>
                <a:latin typeface="Poppins"/>
                <a:ea typeface="Poppins"/>
                <a:cs typeface="Poppins"/>
                <a:sym typeface="Poppins"/>
              </a:rPr>
              <a:t>What if we could represent the words via its “meaning” and not its letters?</a:t>
            </a:r>
          </a:p>
        </p:txBody>
      </p:sp>
      <p:sp>
        <p:nvSpPr>
          <p:cNvPr id="8" name="TextBox 8"/>
          <p:cNvSpPr txBox="1"/>
          <p:nvPr/>
        </p:nvSpPr>
        <p:spPr>
          <a:xfrm>
            <a:off x="2056096" y="5897888"/>
            <a:ext cx="5953556" cy="1459230"/>
          </a:xfrm>
          <a:prstGeom prst="rect">
            <a:avLst/>
          </a:prstGeom>
        </p:spPr>
        <p:txBody>
          <a:bodyPr lIns="0" tIns="0" rIns="0" bIns="0" rtlCol="0" anchor="t">
            <a:spAutoFit/>
          </a:bodyPr>
          <a:lstStyle/>
          <a:p>
            <a:pPr algn="ctr">
              <a:lnSpc>
                <a:spcPts val="5759"/>
              </a:lnSpc>
            </a:pPr>
            <a:r>
              <a:rPr lang="en-US" sz="4000">
                <a:solidFill>
                  <a:srgbClr val="666666"/>
                </a:solidFill>
                <a:latin typeface="Poppins Light"/>
                <a:ea typeface="Poppins Light"/>
                <a:cs typeface="Poppins Light"/>
                <a:sym typeface="Poppins Light"/>
              </a:rPr>
              <a:t>Using only “letters”</a:t>
            </a:r>
          </a:p>
          <a:p>
            <a:pPr algn="ctr">
              <a:lnSpc>
                <a:spcPts val="5759"/>
              </a:lnSpc>
            </a:pPr>
            <a:endParaRPr lang="en-US" sz="4000">
              <a:solidFill>
                <a:srgbClr val="666666"/>
              </a:solidFill>
              <a:latin typeface="Poppins Light"/>
              <a:ea typeface="Poppins Light"/>
              <a:cs typeface="Poppins Light"/>
              <a:sym typeface="Poppins Light"/>
            </a:endParaRPr>
          </a:p>
        </p:txBody>
      </p:sp>
      <p:sp>
        <p:nvSpPr>
          <p:cNvPr id="9" name="TextBox 9"/>
          <p:cNvSpPr txBox="1"/>
          <p:nvPr/>
        </p:nvSpPr>
        <p:spPr>
          <a:xfrm>
            <a:off x="2072884" y="8308629"/>
            <a:ext cx="2578036" cy="728547"/>
          </a:xfrm>
          <a:prstGeom prst="rect">
            <a:avLst/>
          </a:prstGeom>
        </p:spPr>
        <p:txBody>
          <a:bodyPr lIns="0" tIns="0" rIns="0" bIns="0" rtlCol="0" anchor="t">
            <a:spAutoFit/>
          </a:bodyPr>
          <a:lstStyle/>
          <a:p>
            <a:pPr algn="ctr">
              <a:lnSpc>
                <a:spcPts val="2879"/>
              </a:lnSpc>
            </a:pPr>
            <a:r>
              <a:rPr lang="en-US" sz="2000">
                <a:solidFill>
                  <a:srgbClr val="666666"/>
                </a:solidFill>
                <a:latin typeface="Poppins Light"/>
                <a:ea typeface="Poppins Light"/>
                <a:cs typeface="Poppins Light"/>
                <a:sym typeface="Poppins Light"/>
              </a:rPr>
              <a:t>Lab</a:t>
            </a:r>
          </a:p>
        </p:txBody>
      </p:sp>
      <p:sp>
        <p:nvSpPr>
          <p:cNvPr id="10" name="TextBox 10"/>
          <p:cNvSpPr txBox="1"/>
          <p:nvPr/>
        </p:nvSpPr>
        <p:spPr>
          <a:xfrm>
            <a:off x="3400002" y="7484027"/>
            <a:ext cx="2578036" cy="728547"/>
          </a:xfrm>
          <a:prstGeom prst="rect">
            <a:avLst/>
          </a:prstGeom>
        </p:spPr>
        <p:txBody>
          <a:bodyPr lIns="0" tIns="0" rIns="0" bIns="0" rtlCol="0" anchor="t">
            <a:spAutoFit/>
          </a:bodyPr>
          <a:lstStyle/>
          <a:p>
            <a:pPr algn="ctr">
              <a:lnSpc>
                <a:spcPts val="2879"/>
              </a:lnSpc>
            </a:pPr>
            <a:r>
              <a:rPr lang="en-US" sz="2000">
                <a:solidFill>
                  <a:srgbClr val="666666"/>
                </a:solidFill>
                <a:latin typeface="Poppins Light"/>
                <a:ea typeface="Poppins Light"/>
                <a:cs typeface="Poppins Light"/>
                <a:sym typeface="Poppins Light"/>
              </a:rPr>
              <a:t>Student</a:t>
            </a:r>
          </a:p>
        </p:txBody>
      </p:sp>
      <p:sp>
        <p:nvSpPr>
          <p:cNvPr id="11" name="TextBox 11"/>
          <p:cNvSpPr txBox="1"/>
          <p:nvPr/>
        </p:nvSpPr>
        <p:spPr>
          <a:xfrm>
            <a:off x="4894682" y="8279161"/>
            <a:ext cx="2578036" cy="728547"/>
          </a:xfrm>
          <a:prstGeom prst="rect">
            <a:avLst/>
          </a:prstGeom>
        </p:spPr>
        <p:txBody>
          <a:bodyPr lIns="0" tIns="0" rIns="0" bIns="0" rtlCol="0" anchor="t">
            <a:spAutoFit/>
          </a:bodyPr>
          <a:lstStyle/>
          <a:p>
            <a:pPr algn="ctr">
              <a:lnSpc>
                <a:spcPts val="2879"/>
              </a:lnSpc>
            </a:pPr>
            <a:r>
              <a:rPr lang="en-US" sz="2000">
                <a:solidFill>
                  <a:srgbClr val="666666"/>
                </a:solidFill>
                <a:latin typeface="Poppins Light"/>
                <a:ea typeface="Poppins Light"/>
                <a:cs typeface="Poppins Light"/>
                <a:sym typeface="Poppins Light"/>
              </a:rPr>
              <a:t>Exercise</a:t>
            </a:r>
          </a:p>
        </p:txBody>
      </p:sp>
      <p:sp>
        <p:nvSpPr>
          <p:cNvPr id="12" name="TextBox 12"/>
          <p:cNvSpPr txBox="1"/>
          <p:nvPr/>
        </p:nvSpPr>
        <p:spPr>
          <a:xfrm>
            <a:off x="12579452" y="6478837"/>
            <a:ext cx="5399077" cy="1055370"/>
          </a:xfrm>
          <a:prstGeom prst="rect">
            <a:avLst/>
          </a:prstGeom>
        </p:spPr>
        <p:txBody>
          <a:bodyPr lIns="0" tIns="0" rIns="0" bIns="0" rtlCol="0" anchor="t">
            <a:spAutoFit/>
          </a:bodyPr>
          <a:lstStyle/>
          <a:p>
            <a:pPr algn="l">
              <a:lnSpc>
                <a:spcPts val="4140"/>
              </a:lnSpc>
            </a:pPr>
            <a:r>
              <a:rPr lang="en-US" sz="3000">
                <a:solidFill>
                  <a:srgbClr val="000000"/>
                </a:solidFill>
                <a:latin typeface="Poppins"/>
                <a:ea typeface="Poppins"/>
                <a:cs typeface="Poppins"/>
                <a:sym typeface="Poppins"/>
              </a:rPr>
              <a:t>User query: “Someone in my class had a question!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95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Freeform 3"/>
          <p:cNvSpPr/>
          <p:nvPr/>
        </p:nvSpPr>
        <p:spPr>
          <a:xfrm>
            <a:off x="11895631" y="0"/>
            <a:ext cx="11273089" cy="10287000"/>
          </a:xfrm>
          <a:custGeom>
            <a:avLst/>
            <a:gdLst/>
            <a:ahLst/>
            <a:cxnLst/>
            <a:rect l="l" t="t" r="r" b="b"/>
            <a:pathLst>
              <a:path w="11273089" h="10287000">
                <a:moveTo>
                  <a:pt x="0" y="0"/>
                </a:moveTo>
                <a:lnTo>
                  <a:pt x="11273088" y="0"/>
                </a:lnTo>
                <a:lnTo>
                  <a:pt x="11273088" y="10287000"/>
                </a:lnTo>
                <a:lnTo>
                  <a:pt x="0" y="10287000"/>
                </a:lnTo>
                <a:lnTo>
                  <a:pt x="0" y="0"/>
                </a:lnTo>
                <a:close/>
              </a:path>
            </a:pathLst>
          </a:custGeom>
          <a:blipFill>
            <a:blip r:embed="rId4"/>
            <a:stretch>
              <a:fillRect l="-48652" r="-12499"/>
            </a:stretch>
          </a:blipFill>
        </p:spPr>
        <p:txBody>
          <a:bodyPr/>
          <a:lstStyle/>
          <a:p>
            <a:endParaRPr lang="en-PT"/>
          </a:p>
        </p:txBody>
      </p:sp>
      <p:sp>
        <p:nvSpPr>
          <p:cNvPr id="4" name="TextBox 4"/>
          <p:cNvSpPr txBox="1"/>
          <p:nvPr/>
        </p:nvSpPr>
        <p:spPr>
          <a:xfrm>
            <a:off x="733764"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Embeddings</a:t>
            </a:r>
          </a:p>
          <a:p>
            <a:pPr algn="l">
              <a:lnSpc>
                <a:spcPts val="5472"/>
              </a:lnSpc>
            </a:pPr>
            <a:endParaRPr lang="en-US" sz="5700">
              <a:solidFill>
                <a:srgbClr val="434343"/>
              </a:solidFill>
              <a:latin typeface="Poppins"/>
              <a:ea typeface="Poppins"/>
              <a:cs typeface="Poppins"/>
              <a:sym typeface="Poppins"/>
            </a:endParaRPr>
          </a:p>
        </p:txBody>
      </p:sp>
      <p:sp>
        <p:nvSpPr>
          <p:cNvPr id="5" name="TextBox 5"/>
          <p:cNvSpPr txBox="1"/>
          <p:nvPr/>
        </p:nvSpPr>
        <p:spPr>
          <a:xfrm>
            <a:off x="733764" y="2597261"/>
            <a:ext cx="9408756" cy="531495"/>
          </a:xfrm>
          <a:prstGeom prst="rect">
            <a:avLst/>
          </a:prstGeom>
        </p:spPr>
        <p:txBody>
          <a:bodyPr lIns="0" tIns="0" rIns="0" bIns="0" rtlCol="0" anchor="t">
            <a:spAutoFit/>
          </a:bodyPr>
          <a:lstStyle/>
          <a:p>
            <a:pPr algn="l">
              <a:lnSpc>
                <a:spcPts val="4140"/>
              </a:lnSpc>
            </a:pPr>
            <a:r>
              <a:rPr lang="en-US" sz="3000" dirty="0">
                <a:solidFill>
                  <a:srgbClr val="000000"/>
                </a:solidFill>
                <a:latin typeface="Poppins Bold"/>
                <a:ea typeface="Poppins Bold"/>
                <a:cs typeface="Poppins Bold"/>
                <a:sym typeface="Poppins Bold"/>
              </a:rPr>
              <a:t>from words to numbers</a:t>
            </a:r>
          </a:p>
        </p:txBody>
      </p:sp>
      <p:sp>
        <p:nvSpPr>
          <p:cNvPr id="6" name="Freeform 6"/>
          <p:cNvSpPr/>
          <p:nvPr/>
        </p:nvSpPr>
        <p:spPr>
          <a:xfrm>
            <a:off x="733764" y="3486339"/>
            <a:ext cx="10614256" cy="6464320"/>
          </a:xfrm>
          <a:custGeom>
            <a:avLst/>
            <a:gdLst/>
            <a:ahLst/>
            <a:cxnLst/>
            <a:rect l="l" t="t" r="r" b="b"/>
            <a:pathLst>
              <a:path w="10614256" h="6464320">
                <a:moveTo>
                  <a:pt x="0" y="0"/>
                </a:moveTo>
                <a:lnTo>
                  <a:pt x="10614256" y="0"/>
                </a:lnTo>
                <a:lnTo>
                  <a:pt x="10614256" y="6464320"/>
                </a:lnTo>
                <a:lnTo>
                  <a:pt x="0" y="6464320"/>
                </a:lnTo>
                <a:lnTo>
                  <a:pt x="0" y="0"/>
                </a:lnTo>
                <a:close/>
              </a:path>
            </a:pathLst>
          </a:custGeom>
          <a:blipFill>
            <a:blip r:embed="rId5"/>
            <a:stretch>
              <a:fillRect/>
            </a:stretch>
          </a:blipFill>
        </p:spPr>
        <p:txBody>
          <a:bodyPr/>
          <a:lstStyle/>
          <a:p>
            <a:endParaRPr lang="en-PT"/>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p:cNvSpPr txBox="1"/>
          <p:nvPr/>
        </p:nvSpPr>
        <p:spPr>
          <a:xfrm>
            <a:off x="733764"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Embeddings</a:t>
            </a:r>
          </a:p>
          <a:p>
            <a:pPr algn="l">
              <a:lnSpc>
                <a:spcPts val="5472"/>
              </a:lnSpc>
            </a:pPr>
            <a:endParaRPr lang="en-US" sz="5700">
              <a:solidFill>
                <a:srgbClr val="434343"/>
              </a:solidFill>
              <a:latin typeface="Poppins"/>
              <a:ea typeface="Poppins"/>
              <a:cs typeface="Poppins"/>
              <a:sym typeface="Poppins"/>
            </a:endParaRPr>
          </a:p>
        </p:txBody>
      </p:sp>
      <p:sp>
        <p:nvSpPr>
          <p:cNvPr id="4" name="TextBox 4"/>
          <p:cNvSpPr txBox="1"/>
          <p:nvPr/>
        </p:nvSpPr>
        <p:spPr>
          <a:xfrm>
            <a:off x="733764" y="2247444"/>
            <a:ext cx="8410236" cy="504825"/>
          </a:xfrm>
          <a:prstGeom prst="rect">
            <a:avLst/>
          </a:prstGeom>
        </p:spPr>
        <p:txBody>
          <a:bodyPr lIns="0" tIns="0" rIns="0" bIns="0" rtlCol="0" anchor="t">
            <a:spAutoFit/>
          </a:bodyPr>
          <a:lstStyle/>
          <a:p>
            <a:pPr algn="l">
              <a:lnSpc>
                <a:spcPts val="3705"/>
              </a:lnSpc>
            </a:pPr>
            <a:r>
              <a:rPr lang="en-US" sz="3087">
                <a:solidFill>
                  <a:srgbClr val="808080"/>
                </a:solidFill>
                <a:latin typeface="Poppins Bold"/>
                <a:ea typeface="Poppins Bold"/>
                <a:cs typeface="Poppins Bold"/>
                <a:sym typeface="Poppins Bold"/>
              </a:rPr>
              <a:t>from words to numbers</a:t>
            </a:r>
          </a:p>
        </p:txBody>
      </p:sp>
      <p:sp>
        <p:nvSpPr>
          <p:cNvPr id="5" name="TextBox 5"/>
          <p:cNvSpPr txBox="1"/>
          <p:nvPr/>
        </p:nvSpPr>
        <p:spPr>
          <a:xfrm>
            <a:off x="733764" y="3167234"/>
            <a:ext cx="9941162" cy="6330695"/>
          </a:xfrm>
          <a:prstGeom prst="rect">
            <a:avLst/>
          </a:prstGeom>
        </p:spPr>
        <p:txBody>
          <a:bodyPr lIns="0" tIns="0" rIns="0" bIns="0" rtlCol="0" anchor="t">
            <a:spAutoFit/>
          </a:bodyPr>
          <a:lstStyle/>
          <a:p>
            <a:pPr algn="l">
              <a:lnSpc>
                <a:spcPts val="2622"/>
              </a:lnSpc>
            </a:pPr>
            <a:r>
              <a:rPr lang="en-US" sz="1900">
                <a:solidFill>
                  <a:srgbClr val="000000"/>
                </a:solidFill>
                <a:latin typeface="Poppins Bold"/>
                <a:ea typeface="Poppins Bold"/>
                <a:cs typeface="Poppins Bold"/>
                <a:sym typeface="Poppins Bold"/>
              </a:rPr>
              <a:t>The classroom dashboard integrates data from Students and Teachers to display attendance and grades. Teachers use the platform to assign Exercises and Lessons to Students. Labs provide practical exercises that complement the theoretical Lessons. Slides are used by Teachers during Lessons to illustrate key points. Assignments are tracked and graded by Teachers, with results available to Students. Quizzes are periodically given to assess Students' understanding of the material. The curriculum outlines the sequence of Lessons and Labs for the term. Attendance is monitored daily and logged by Teachers. Grades are calculated based on performance in Assignments, Quizzes, and Labs. Students can view their progress in real-time on their dashboard. Teachers use data from Lessons and Quizzes to tailor future Exercises and Assignments.</a:t>
            </a:r>
          </a:p>
          <a:p>
            <a:pPr algn="l">
              <a:lnSpc>
                <a:spcPts val="2622"/>
              </a:lnSpc>
            </a:pPr>
            <a:r>
              <a:rPr lang="en-US" sz="1900">
                <a:solidFill>
                  <a:srgbClr val="000000"/>
                </a:solidFill>
                <a:latin typeface="Poppins Bold"/>
                <a:ea typeface="Poppins Bold"/>
                <a:cs typeface="Poppins Bold"/>
                <a:sym typeface="Poppins Bold"/>
              </a:rPr>
              <a:t>"Where can I find the slides for today's lesson?" "How do I submit my assignment?" "What exercises should I complete for the lab session?" "Can I review my grades for the last quiz?" "How is attendance being tracked in our classroom?" "Is there a way to see the curriculum for this semester?" "Can the teacher upload the slides from yesterday's lesson?" "How do I know which labs I need to complete?" "What is the due date for the current assignment?" "How are grades calculated from quizzes and assignments?" "Can the teacher see which students have completed the exercises?"</a:t>
            </a:r>
          </a:p>
          <a:p>
            <a:pPr algn="l">
              <a:lnSpc>
                <a:spcPts val="1242"/>
              </a:lnSpc>
            </a:pPr>
            <a:endParaRPr lang="en-US" sz="1900">
              <a:solidFill>
                <a:srgbClr val="000000"/>
              </a:solidFill>
              <a:latin typeface="Poppins Bold"/>
              <a:ea typeface="Poppins Bold"/>
              <a:cs typeface="Poppins Bold"/>
              <a:sym typeface="Poppins Bold"/>
            </a:endParaRPr>
          </a:p>
        </p:txBody>
      </p:sp>
      <p:sp>
        <p:nvSpPr>
          <p:cNvPr id="6" name="TextBox 6"/>
          <p:cNvSpPr txBox="1"/>
          <p:nvPr/>
        </p:nvSpPr>
        <p:spPr>
          <a:xfrm>
            <a:off x="13407861" y="3103252"/>
            <a:ext cx="1947392" cy="547589"/>
          </a:xfrm>
          <a:prstGeom prst="rect">
            <a:avLst/>
          </a:prstGeom>
        </p:spPr>
        <p:txBody>
          <a:bodyPr lIns="0" tIns="0" rIns="0" bIns="0" rtlCol="0" anchor="t">
            <a:spAutoFit/>
          </a:bodyPr>
          <a:lstStyle/>
          <a:p>
            <a:pPr algn="ctr">
              <a:lnSpc>
                <a:spcPts val="2175"/>
              </a:lnSpc>
            </a:pPr>
            <a:r>
              <a:rPr lang="en-US" sz="1510">
                <a:solidFill>
                  <a:srgbClr val="808080"/>
                </a:solidFill>
                <a:latin typeface="Poppins"/>
                <a:ea typeface="Poppins"/>
                <a:cs typeface="Poppins"/>
                <a:sym typeface="Poppins"/>
              </a:rPr>
              <a:t>Student</a:t>
            </a:r>
          </a:p>
        </p:txBody>
      </p:sp>
      <p:sp>
        <p:nvSpPr>
          <p:cNvPr id="7" name="TextBox 7"/>
          <p:cNvSpPr txBox="1"/>
          <p:nvPr/>
        </p:nvSpPr>
        <p:spPr>
          <a:xfrm>
            <a:off x="11966759" y="3730479"/>
            <a:ext cx="2004952" cy="576574"/>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Teachers</a:t>
            </a:r>
          </a:p>
        </p:txBody>
      </p:sp>
      <p:sp>
        <p:nvSpPr>
          <p:cNvPr id="8" name="TextBox 8"/>
          <p:cNvSpPr txBox="1"/>
          <p:nvPr/>
        </p:nvSpPr>
        <p:spPr>
          <a:xfrm>
            <a:off x="12906971" y="4060599"/>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Exercises</a:t>
            </a:r>
          </a:p>
        </p:txBody>
      </p:sp>
      <p:sp>
        <p:nvSpPr>
          <p:cNvPr id="9" name="TextBox 9"/>
          <p:cNvSpPr txBox="1"/>
          <p:nvPr/>
        </p:nvSpPr>
        <p:spPr>
          <a:xfrm>
            <a:off x="14278096" y="4118115"/>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Slides</a:t>
            </a:r>
          </a:p>
        </p:txBody>
      </p:sp>
      <p:sp>
        <p:nvSpPr>
          <p:cNvPr id="10" name="TextBox 10"/>
          <p:cNvSpPr txBox="1"/>
          <p:nvPr/>
        </p:nvSpPr>
        <p:spPr>
          <a:xfrm>
            <a:off x="15649220" y="3591202"/>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Assignments</a:t>
            </a:r>
          </a:p>
        </p:txBody>
      </p:sp>
      <p:sp>
        <p:nvSpPr>
          <p:cNvPr id="11" name="TextBox 11"/>
          <p:cNvSpPr txBox="1"/>
          <p:nvPr/>
        </p:nvSpPr>
        <p:spPr>
          <a:xfrm>
            <a:off x="11157975" y="4818168"/>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Curriculum</a:t>
            </a:r>
          </a:p>
          <a:p>
            <a:pPr algn="ctr">
              <a:lnSpc>
                <a:spcPts val="1812"/>
              </a:lnSpc>
            </a:pPr>
            <a:endParaRPr lang="en-US" sz="1510">
              <a:solidFill>
                <a:srgbClr val="808080"/>
              </a:solidFill>
              <a:latin typeface="Poppins"/>
              <a:ea typeface="Poppins"/>
              <a:cs typeface="Poppins"/>
              <a:sym typeface="Poppins"/>
            </a:endParaRPr>
          </a:p>
        </p:txBody>
      </p:sp>
      <p:sp>
        <p:nvSpPr>
          <p:cNvPr id="12" name="TextBox 12"/>
          <p:cNvSpPr txBox="1"/>
          <p:nvPr/>
        </p:nvSpPr>
        <p:spPr>
          <a:xfrm>
            <a:off x="11756706" y="4394664"/>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Labs</a:t>
            </a:r>
          </a:p>
        </p:txBody>
      </p:sp>
      <p:sp>
        <p:nvSpPr>
          <p:cNvPr id="13" name="TextBox 13"/>
          <p:cNvSpPr txBox="1"/>
          <p:nvPr/>
        </p:nvSpPr>
        <p:spPr>
          <a:xfrm>
            <a:off x="12906969" y="4829955"/>
            <a:ext cx="1262071"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Attendance</a:t>
            </a:r>
          </a:p>
        </p:txBody>
      </p:sp>
      <p:sp>
        <p:nvSpPr>
          <p:cNvPr id="14" name="TextBox 14"/>
          <p:cNvSpPr txBox="1"/>
          <p:nvPr/>
        </p:nvSpPr>
        <p:spPr>
          <a:xfrm>
            <a:off x="15015389" y="3045531"/>
            <a:ext cx="2004952" cy="576574"/>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Lessons</a:t>
            </a:r>
          </a:p>
        </p:txBody>
      </p:sp>
      <p:sp>
        <p:nvSpPr>
          <p:cNvPr id="15" name="TextBox 15"/>
          <p:cNvSpPr txBox="1"/>
          <p:nvPr/>
        </p:nvSpPr>
        <p:spPr>
          <a:xfrm>
            <a:off x="13781176" y="4880532"/>
            <a:ext cx="2004952" cy="576574"/>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Quizzes</a:t>
            </a:r>
          </a:p>
        </p:txBody>
      </p:sp>
      <p:sp>
        <p:nvSpPr>
          <p:cNvPr id="16" name="TextBox 16"/>
          <p:cNvSpPr txBox="1"/>
          <p:nvPr/>
        </p:nvSpPr>
        <p:spPr>
          <a:xfrm>
            <a:off x="16283048" y="4530963"/>
            <a:ext cx="2004952" cy="576574"/>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Grades</a:t>
            </a:r>
          </a:p>
        </p:txBody>
      </p:sp>
      <p:sp>
        <p:nvSpPr>
          <p:cNvPr id="17" name="AutoShape 17"/>
          <p:cNvSpPr/>
          <p:nvPr/>
        </p:nvSpPr>
        <p:spPr>
          <a:xfrm flipV="1">
            <a:off x="11311152" y="2171242"/>
            <a:ext cx="7195" cy="7087053"/>
          </a:xfrm>
          <a:prstGeom prst="line">
            <a:avLst/>
          </a:prstGeom>
          <a:ln w="9525" cap="rnd">
            <a:solidFill>
              <a:srgbClr val="4F81BD"/>
            </a:solidFill>
            <a:prstDash val="solid"/>
            <a:headEnd type="none" w="sm" len="sm"/>
            <a:tailEnd type="triangle" w="lg" len="med"/>
          </a:ln>
        </p:spPr>
        <p:txBody>
          <a:bodyPr/>
          <a:lstStyle/>
          <a:p>
            <a:endParaRPr lang="en-PT"/>
          </a:p>
        </p:txBody>
      </p:sp>
      <p:sp>
        <p:nvSpPr>
          <p:cNvPr id="18" name="AutoShape 18"/>
          <p:cNvSpPr/>
          <p:nvPr/>
        </p:nvSpPr>
        <p:spPr>
          <a:xfrm>
            <a:off x="11154378" y="8934521"/>
            <a:ext cx="6856814" cy="7195"/>
          </a:xfrm>
          <a:prstGeom prst="line">
            <a:avLst/>
          </a:prstGeom>
          <a:ln w="9525" cap="rnd">
            <a:solidFill>
              <a:srgbClr val="4F81BD"/>
            </a:solidFill>
            <a:prstDash val="solid"/>
            <a:headEnd type="none" w="sm" len="sm"/>
            <a:tailEnd type="triangle" w="lg" len="med"/>
          </a:ln>
        </p:spPr>
        <p:txBody>
          <a:bodyPr/>
          <a:lstStyle/>
          <a:p>
            <a:endParaRPr lang="en-PT"/>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B2EF6-3251-E702-182C-CF5BEB4AC25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478A6CA-B692-A3D8-0E89-2E88B060EF0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PT"/>
          </a:p>
        </p:txBody>
      </p:sp>
      <p:sp>
        <p:nvSpPr>
          <p:cNvPr id="3" name="TextBox 3">
            <a:extLst>
              <a:ext uri="{FF2B5EF4-FFF2-40B4-BE49-F238E27FC236}">
                <a16:creationId xmlns:a16="http://schemas.microsoft.com/office/drawing/2014/main" id="{89F5C7CF-75C3-79EC-53DE-935859B8F55C}"/>
              </a:ext>
            </a:extLst>
          </p:cNvPr>
          <p:cNvSpPr txBox="1"/>
          <p:nvPr/>
        </p:nvSpPr>
        <p:spPr>
          <a:xfrm>
            <a:off x="733764" y="1347937"/>
            <a:ext cx="8975978" cy="1478669"/>
          </a:xfrm>
          <a:prstGeom prst="rect">
            <a:avLst/>
          </a:prstGeom>
        </p:spPr>
        <p:txBody>
          <a:bodyPr lIns="0" tIns="0" rIns="0" bIns="0" rtlCol="0" anchor="t">
            <a:spAutoFit/>
          </a:bodyPr>
          <a:lstStyle/>
          <a:p>
            <a:pPr algn="l">
              <a:lnSpc>
                <a:spcPts val="5472"/>
              </a:lnSpc>
            </a:pPr>
            <a:r>
              <a:rPr lang="en-US" sz="5700">
                <a:solidFill>
                  <a:srgbClr val="434343"/>
                </a:solidFill>
                <a:latin typeface="Poppins"/>
                <a:ea typeface="Poppins"/>
                <a:cs typeface="Poppins"/>
                <a:sym typeface="Poppins"/>
              </a:rPr>
              <a:t>Embeddings</a:t>
            </a:r>
          </a:p>
          <a:p>
            <a:pPr algn="l">
              <a:lnSpc>
                <a:spcPts val="5472"/>
              </a:lnSpc>
            </a:pPr>
            <a:endParaRPr lang="en-US" sz="5700">
              <a:solidFill>
                <a:srgbClr val="434343"/>
              </a:solidFill>
              <a:latin typeface="Poppins"/>
              <a:ea typeface="Poppins"/>
              <a:cs typeface="Poppins"/>
              <a:sym typeface="Poppins"/>
            </a:endParaRPr>
          </a:p>
        </p:txBody>
      </p:sp>
      <p:sp>
        <p:nvSpPr>
          <p:cNvPr id="4" name="TextBox 4">
            <a:extLst>
              <a:ext uri="{FF2B5EF4-FFF2-40B4-BE49-F238E27FC236}">
                <a16:creationId xmlns:a16="http://schemas.microsoft.com/office/drawing/2014/main" id="{78C50E1E-0270-7FC5-64E7-57A2044F4611}"/>
              </a:ext>
            </a:extLst>
          </p:cNvPr>
          <p:cNvSpPr txBox="1"/>
          <p:nvPr/>
        </p:nvSpPr>
        <p:spPr>
          <a:xfrm>
            <a:off x="733764" y="3167234"/>
            <a:ext cx="9941162" cy="6330695"/>
          </a:xfrm>
          <a:prstGeom prst="rect">
            <a:avLst/>
          </a:prstGeom>
        </p:spPr>
        <p:txBody>
          <a:bodyPr lIns="0" tIns="0" rIns="0" bIns="0" rtlCol="0" anchor="t">
            <a:spAutoFit/>
          </a:bodyPr>
          <a:lstStyle/>
          <a:p>
            <a:pPr algn="l">
              <a:lnSpc>
                <a:spcPts val="2622"/>
              </a:lnSpc>
            </a:pPr>
            <a:r>
              <a:rPr lang="en-US" sz="1900">
                <a:solidFill>
                  <a:srgbClr val="000000"/>
                </a:solidFill>
                <a:latin typeface="Poppins Bold"/>
                <a:ea typeface="Poppins Bold"/>
                <a:cs typeface="Poppins Bold"/>
                <a:sym typeface="Poppins Bold"/>
              </a:rPr>
              <a:t>The classroom dashboard integrates data from Students and Teachers to display attendance and grades. Teachers use the platform to assign Exercises and Lessons to Students. Labs provide practical exercises that complement the theoretical Lessons. Slides are used by Teachers during Lessons to illustrate key points. Assignments are tracked and graded by Teachers, with results available to Students. Quizzes are periodically given to assess Students' understanding of the material. The curriculum outlines the sequence of Lessons and Labs for the term. Attendance is monitored daily and logged by Teachers. Grades are calculated based on performance in Assignments, Quizzes, and Labs. Students can view their progress in real-time on their dashboard. Teachers use data from Lessons and Quizzes to tailor future Exercises and Assignments.</a:t>
            </a:r>
          </a:p>
          <a:p>
            <a:pPr algn="l">
              <a:lnSpc>
                <a:spcPts val="2622"/>
              </a:lnSpc>
            </a:pPr>
            <a:r>
              <a:rPr lang="en-US" sz="1900">
                <a:solidFill>
                  <a:srgbClr val="000000"/>
                </a:solidFill>
                <a:latin typeface="Poppins Bold"/>
                <a:ea typeface="Poppins Bold"/>
                <a:cs typeface="Poppins Bold"/>
                <a:sym typeface="Poppins Bold"/>
              </a:rPr>
              <a:t>"Where can I find the slides for today's lesson?" "How do I submit my assignment?" "What exercises should I complete for the lab session?" "Can I review my grades for the last quiz?" "How is attendance being tracked in our classroom?" "Is there a way to see the curriculum for this semester?" "Can the teacher upload the slides from yesterday's lesson?" "How do I know which labs I need to complete?" "What is the due date for the current assignment?" "How are grades calculated from quizzes and assignments?" "Can the teacher see which students have completed the exercises?"</a:t>
            </a:r>
          </a:p>
          <a:p>
            <a:pPr algn="l">
              <a:lnSpc>
                <a:spcPts val="1242"/>
              </a:lnSpc>
            </a:pPr>
            <a:endParaRPr lang="en-US" sz="1900">
              <a:solidFill>
                <a:srgbClr val="000000"/>
              </a:solidFill>
              <a:latin typeface="Poppins Bold"/>
              <a:ea typeface="Poppins Bold"/>
              <a:cs typeface="Poppins Bold"/>
              <a:sym typeface="Poppins Bold"/>
            </a:endParaRPr>
          </a:p>
        </p:txBody>
      </p:sp>
      <p:sp>
        <p:nvSpPr>
          <p:cNvPr id="5" name="TextBox 5">
            <a:extLst>
              <a:ext uri="{FF2B5EF4-FFF2-40B4-BE49-F238E27FC236}">
                <a16:creationId xmlns:a16="http://schemas.microsoft.com/office/drawing/2014/main" id="{362496FA-9327-64D0-0BFB-CCDF5862C54E}"/>
              </a:ext>
            </a:extLst>
          </p:cNvPr>
          <p:cNvSpPr txBox="1"/>
          <p:nvPr/>
        </p:nvSpPr>
        <p:spPr>
          <a:xfrm>
            <a:off x="733764" y="2247444"/>
            <a:ext cx="8410236" cy="504825"/>
          </a:xfrm>
          <a:prstGeom prst="rect">
            <a:avLst/>
          </a:prstGeom>
        </p:spPr>
        <p:txBody>
          <a:bodyPr lIns="0" tIns="0" rIns="0" bIns="0" rtlCol="0" anchor="t">
            <a:spAutoFit/>
          </a:bodyPr>
          <a:lstStyle/>
          <a:p>
            <a:pPr algn="l">
              <a:lnSpc>
                <a:spcPts val="3705"/>
              </a:lnSpc>
            </a:pPr>
            <a:r>
              <a:rPr lang="en-US" sz="3087">
                <a:solidFill>
                  <a:srgbClr val="808080"/>
                </a:solidFill>
                <a:latin typeface="Poppins Bold"/>
                <a:ea typeface="Poppins Bold"/>
                <a:cs typeface="Poppins Bold"/>
                <a:sym typeface="Poppins Bold"/>
              </a:rPr>
              <a:t>from words to numbers</a:t>
            </a:r>
          </a:p>
        </p:txBody>
      </p:sp>
      <p:sp>
        <p:nvSpPr>
          <p:cNvPr id="6" name="TextBox 6">
            <a:extLst>
              <a:ext uri="{FF2B5EF4-FFF2-40B4-BE49-F238E27FC236}">
                <a16:creationId xmlns:a16="http://schemas.microsoft.com/office/drawing/2014/main" id="{79C1906B-80E3-8CF4-4EBE-10F19A16335A}"/>
              </a:ext>
            </a:extLst>
          </p:cNvPr>
          <p:cNvSpPr txBox="1"/>
          <p:nvPr/>
        </p:nvSpPr>
        <p:spPr>
          <a:xfrm>
            <a:off x="13179477" y="3556456"/>
            <a:ext cx="1947392" cy="547589"/>
          </a:xfrm>
          <a:prstGeom prst="rect">
            <a:avLst/>
          </a:prstGeom>
        </p:spPr>
        <p:txBody>
          <a:bodyPr lIns="0" tIns="0" rIns="0" bIns="0" rtlCol="0" anchor="t">
            <a:spAutoFit/>
          </a:bodyPr>
          <a:lstStyle/>
          <a:p>
            <a:pPr algn="ctr">
              <a:lnSpc>
                <a:spcPts val="2175"/>
              </a:lnSpc>
            </a:pPr>
            <a:r>
              <a:rPr lang="en-US" sz="1510">
                <a:solidFill>
                  <a:srgbClr val="808080"/>
                </a:solidFill>
                <a:latin typeface="Poppins"/>
                <a:ea typeface="Poppins"/>
                <a:cs typeface="Poppins"/>
                <a:sym typeface="Poppins"/>
              </a:rPr>
              <a:t>Student</a:t>
            </a:r>
          </a:p>
        </p:txBody>
      </p:sp>
      <p:sp>
        <p:nvSpPr>
          <p:cNvPr id="7" name="TextBox 7">
            <a:extLst>
              <a:ext uri="{FF2B5EF4-FFF2-40B4-BE49-F238E27FC236}">
                <a16:creationId xmlns:a16="http://schemas.microsoft.com/office/drawing/2014/main" id="{F4A1811F-6FE8-5875-5E61-3622FA3AB5B5}"/>
              </a:ext>
            </a:extLst>
          </p:cNvPr>
          <p:cNvSpPr txBox="1"/>
          <p:nvPr/>
        </p:nvSpPr>
        <p:spPr>
          <a:xfrm>
            <a:off x="11169922" y="4869165"/>
            <a:ext cx="2004952" cy="576574"/>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Teachers</a:t>
            </a:r>
          </a:p>
        </p:txBody>
      </p:sp>
      <p:sp>
        <p:nvSpPr>
          <p:cNvPr id="8" name="TextBox 8">
            <a:extLst>
              <a:ext uri="{FF2B5EF4-FFF2-40B4-BE49-F238E27FC236}">
                <a16:creationId xmlns:a16="http://schemas.microsoft.com/office/drawing/2014/main" id="{9B1CA34E-ED00-6A42-58DE-BDBC4A9F429B}"/>
              </a:ext>
            </a:extLst>
          </p:cNvPr>
          <p:cNvSpPr txBox="1"/>
          <p:nvPr/>
        </p:nvSpPr>
        <p:spPr>
          <a:xfrm>
            <a:off x="12167544" y="7344320"/>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Exercises</a:t>
            </a:r>
          </a:p>
        </p:txBody>
      </p:sp>
      <p:sp>
        <p:nvSpPr>
          <p:cNvPr id="9" name="TextBox 9">
            <a:extLst>
              <a:ext uri="{FF2B5EF4-FFF2-40B4-BE49-F238E27FC236}">
                <a16:creationId xmlns:a16="http://schemas.microsoft.com/office/drawing/2014/main" id="{654D55C8-CAE5-EB5F-5E10-B1F74B8BC596}"/>
              </a:ext>
            </a:extLst>
          </p:cNvPr>
          <p:cNvSpPr txBox="1"/>
          <p:nvPr/>
        </p:nvSpPr>
        <p:spPr>
          <a:xfrm>
            <a:off x="15147045" y="7669202"/>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Slides</a:t>
            </a:r>
          </a:p>
        </p:txBody>
      </p:sp>
      <p:sp>
        <p:nvSpPr>
          <p:cNvPr id="10" name="TextBox 10">
            <a:extLst>
              <a:ext uri="{FF2B5EF4-FFF2-40B4-BE49-F238E27FC236}">
                <a16:creationId xmlns:a16="http://schemas.microsoft.com/office/drawing/2014/main" id="{BA9C3AA7-965F-9B63-2A45-8A29A63E7D23}"/>
              </a:ext>
            </a:extLst>
          </p:cNvPr>
          <p:cNvSpPr txBox="1"/>
          <p:nvPr/>
        </p:nvSpPr>
        <p:spPr>
          <a:xfrm>
            <a:off x="15476096" y="3088784"/>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Assignments</a:t>
            </a:r>
          </a:p>
        </p:txBody>
      </p:sp>
      <p:sp>
        <p:nvSpPr>
          <p:cNvPr id="11" name="TextBox 11">
            <a:extLst>
              <a:ext uri="{FF2B5EF4-FFF2-40B4-BE49-F238E27FC236}">
                <a16:creationId xmlns:a16="http://schemas.microsoft.com/office/drawing/2014/main" id="{5B530563-2CF1-CED9-D19B-B37CD2C17BB5}"/>
              </a:ext>
            </a:extLst>
          </p:cNvPr>
          <p:cNvSpPr txBox="1"/>
          <p:nvPr/>
        </p:nvSpPr>
        <p:spPr>
          <a:xfrm>
            <a:off x="11034466" y="4007899"/>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Curriculum</a:t>
            </a:r>
          </a:p>
          <a:p>
            <a:pPr algn="ctr">
              <a:lnSpc>
                <a:spcPts val="1812"/>
              </a:lnSpc>
            </a:pPr>
            <a:endParaRPr lang="en-US" sz="1510">
              <a:solidFill>
                <a:srgbClr val="808080"/>
              </a:solidFill>
              <a:latin typeface="Poppins"/>
              <a:ea typeface="Poppins"/>
              <a:cs typeface="Poppins"/>
              <a:sym typeface="Poppins"/>
            </a:endParaRPr>
          </a:p>
        </p:txBody>
      </p:sp>
      <p:sp>
        <p:nvSpPr>
          <p:cNvPr id="12" name="TextBox 12">
            <a:extLst>
              <a:ext uri="{FF2B5EF4-FFF2-40B4-BE49-F238E27FC236}">
                <a16:creationId xmlns:a16="http://schemas.microsoft.com/office/drawing/2014/main" id="{8BF6DB5A-C088-C8B5-03C7-EE58D73359D5}"/>
              </a:ext>
            </a:extLst>
          </p:cNvPr>
          <p:cNvSpPr txBox="1"/>
          <p:nvPr/>
        </p:nvSpPr>
        <p:spPr>
          <a:xfrm>
            <a:off x="13170020" y="6663369"/>
            <a:ext cx="2004952"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Labs</a:t>
            </a:r>
          </a:p>
        </p:txBody>
      </p:sp>
      <p:sp>
        <p:nvSpPr>
          <p:cNvPr id="13" name="TextBox 13">
            <a:extLst>
              <a:ext uri="{FF2B5EF4-FFF2-40B4-BE49-F238E27FC236}">
                <a16:creationId xmlns:a16="http://schemas.microsoft.com/office/drawing/2014/main" id="{341DD11E-327D-1A01-1F94-AD09C148DAB0}"/>
              </a:ext>
            </a:extLst>
          </p:cNvPr>
          <p:cNvSpPr txBox="1"/>
          <p:nvPr/>
        </p:nvSpPr>
        <p:spPr>
          <a:xfrm>
            <a:off x="14375741" y="8378962"/>
            <a:ext cx="1262071" cy="374383"/>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Attendance</a:t>
            </a:r>
          </a:p>
        </p:txBody>
      </p:sp>
      <p:sp>
        <p:nvSpPr>
          <p:cNvPr id="14" name="TextBox 14">
            <a:extLst>
              <a:ext uri="{FF2B5EF4-FFF2-40B4-BE49-F238E27FC236}">
                <a16:creationId xmlns:a16="http://schemas.microsoft.com/office/drawing/2014/main" id="{D9E92E98-32E5-35AB-C986-5DA285A47213}"/>
              </a:ext>
            </a:extLst>
          </p:cNvPr>
          <p:cNvSpPr txBox="1"/>
          <p:nvPr/>
        </p:nvSpPr>
        <p:spPr>
          <a:xfrm>
            <a:off x="13823375" y="4457417"/>
            <a:ext cx="2004952" cy="576574"/>
          </a:xfrm>
          <a:prstGeom prst="rect">
            <a:avLst/>
          </a:prstGeom>
        </p:spPr>
        <p:txBody>
          <a:bodyPr lIns="0" tIns="0" rIns="0" bIns="0" rtlCol="0" anchor="t">
            <a:spAutoFit/>
          </a:bodyPr>
          <a:lstStyle/>
          <a:p>
            <a:pPr algn="ctr">
              <a:lnSpc>
                <a:spcPts val="1812"/>
              </a:lnSpc>
            </a:pPr>
            <a:r>
              <a:rPr lang="en-US" sz="1510" dirty="0">
                <a:solidFill>
                  <a:srgbClr val="808080"/>
                </a:solidFill>
                <a:latin typeface="Poppins"/>
                <a:ea typeface="Poppins"/>
                <a:cs typeface="Poppins"/>
                <a:sym typeface="Poppins"/>
              </a:rPr>
              <a:t>Lessons</a:t>
            </a:r>
          </a:p>
        </p:txBody>
      </p:sp>
      <p:sp>
        <p:nvSpPr>
          <p:cNvPr id="15" name="TextBox 15">
            <a:extLst>
              <a:ext uri="{FF2B5EF4-FFF2-40B4-BE49-F238E27FC236}">
                <a16:creationId xmlns:a16="http://schemas.microsoft.com/office/drawing/2014/main" id="{7F3D1C2B-EF0E-A10A-C040-B12D5BA66A4B}"/>
              </a:ext>
            </a:extLst>
          </p:cNvPr>
          <p:cNvSpPr txBox="1"/>
          <p:nvPr/>
        </p:nvSpPr>
        <p:spPr>
          <a:xfrm>
            <a:off x="16283048" y="8362848"/>
            <a:ext cx="2004952" cy="576574"/>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Quizzes</a:t>
            </a:r>
          </a:p>
        </p:txBody>
      </p:sp>
      <p:sp>
        <p:nvSpPr>
          <p:cNvPr id="16" name="TextBox 16">
            <a:extLst>
              <a:ext uri="{FF2B5EF4-FFF2-40B4-BE49-F238E27FC236}">
                <a16:creationId xmlns:a16="http://schemas.microsoft.com/office/drawing/2014/main" id="{61119B46-C73E-DB9C-9256-4D74024DB200}"/>
              </a:ext>
            </a:extLst>
          </p:cNvPr>
          <p:cNvSpPr txBox="1"/>
          <p:nvPr/>
        </p:nvSpPr>
        <p:spPr>
          <a:xfrm>
            <a:off x="14725869" y="3805708"/>
            <a:ext cx="2004952" cy="576574"/>
          </a:xfrm>
          <a:prstGeom prst="rect">
            <a:avLst/>
          </a:prstGeom>
        </p:spPr>
        <p:txBody>
          <a:bodyPr lIns="0" tIns="0" rIns="0" bIns="0" rtlCol="0" anchor="t">
            <a:spAutoFit/>
          </a:bodyPr>
          <a:lstStyle/>
          <a:p>
            <a:pPr algn="ctr">
              <a:lnSpc>
                <a:spcPts val="1812"/>
              </a:lnSpc>
            </a:pPr>
            <a:r>
              <a:rPr lang="en-US" sz="1510">
                <a:solidFill>
                  <a:srgbClr val="808080"/>
                </a:solidFill>
                <a:latin typeface="Poppins"/>
                <a:ea typeface="Poppins"/>
                <a:cs typeface="Poppins"/>
                <a:sym typeface="Poppins"/>
              </a:rPr>
              <a:t>Grades</a:t>
            </a:r>
          </a:p>
        </p:txBody>
      </p:sp>
      <p:sp>
        <p:nvSpPr>
          <p:cNvPr id="30" name="AutoShape 30">
            <a:extLst>
              <a:ext uri="{FF2B5EF4-FFF2-40B4-BE49-F238E27FC236}">
                <a16:creationId xmlns:a16="http://schemas.microsoft.com/office/drawing/2014/main" id="{594CF41F-CB6E-D677-7A48-7913A13447CD}"/>
              </a:ext>
            </a:extLst>
          </p:cNvPr>
          <p:cNvSpPr/>
          <p:nvPr/>
        </p:nvSpPr>
        <p:spPr>
          <a:xfrm flipV="1">
            <a:off x="11234184" y="2053939"/>
            <a:ext cx="7195" cy="7087053"/>
          </a:xfrm>
          <a:prstGeom prst="line">
            <a:avLst/>
          </a:prstGeom>
          <a:ln w="9525" cap="rnd">
            <a:solidFill>
              <a:srgbClr val="4F81BD"/>
            </a:solidFill>
            <a:prstDash val="solid"/>
            <a:headEnd type="none" w="sm" len="sm"/>
            <a:tailEnd type="triangle" w="lg" len="med"/>
          </a:ln>
        </p:spPr>
        <p:txBody>
          <a:bodyPr/>
          <a:lstStyle/>
          <a:p>
            <a:endParaRPr lang="en-PT"/>
          </a:p>
        </p:txBody>
      </p:sp>
      <p:sp>
        <p:nvSpPr>
          <p:cNvPr id="31" name="AutoShape 31">
            <a:extLst>
              <a:ext uri="{FF2B5EF4-FFF2-40B4-BE49-F238E27FC236}">
                <a16:creationId xmlns:a16="http://schemas.microsoft.com/office/drawing/2014/main" id="{E33612E9-7702-B1A3-D06D-DC413978BDA3}"/>
              </a:ext>
            </a:extLst>
          </p:cNvPr>
          <p:cNvSpPr/>
          <p:nvPr/>
        </p:nvSpPr>
        <p:spPr>
          <a:xfrm>
            <a:off x="11077410" y="8817218"/>
            <a:ext cx="6856814" cy="7195"/>
          </a:xfrm>
          <a:prstGeom prst="line">
            <a:avLst/>
          </a:prstGeom>
          <a:ln w="9525" cap="rnd">
            <a:solidFill>
              <a:srgbClr val="4F81BD"/>
            </a:solidFill>
            <a:prstDash val="solid"/>
            <a:headEnd type="none" w="sm" len="sm"/>
            <a:tailEnd type="triangle" w="lg" len="med"/>
          </a:ln>
        </p:spPr>
        <p:txBody>
          <a:bodyPr/>
          <a:lstStyle/>
          <a:p>
            <a:endParaRPr lang="en-PT"/>
          </a:p>
        </p:txBody>
      </p:sp>
    </p:spTree>
    <p:extLst>
      <p:ext uri="{BB962C8B-B14F-4D97-AF65-F5344CB8AC3E}">
        <p14:creationId xmlns:p14="http://schemas.microsoft.com/office/powerpoint/2010/main" val="1336879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TotalTime>
  <Words>1585</Words>
  <Application>Microsoft Macintosh PowerPoint</Application>
  <PresentationFormat>Custom</PresentationFormat>
  <Paragraphs>160</Paragraphs>
  <Slides>16</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Poppins Bold</vt:lpstr>
      <vt:lpstr>Poppins</vt:lpstr>
      <vt:lpstr>Arial</vt:lpstr>
      <vt:lpstr>Quicksand Bold</vt:lpstr>
      <vt:lpstr>Poppins Italics</vt:lpstr>
      <vt:lpstr>Calibri</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TEMPLATE.pptx</dc:title>
  <cp:lastModifiedBy>João Rocha Melo</cp:lastModifiedBy>
  <cp:revision>4</cp:revision>
  <dcterms:created xsi:type="dcterms:W3CDTF">2006-08-16T00:00:00Z</dcterms:created>
  <dcterms:modified xsi:type="dcterms:W3CDTF">2024-10-21T17:48:42Z</dcterms:modified>
  <dc:identifier>DAGNevjx4Nw</dc:identifier>
</cp:coreProperties>
</file>